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png" ContentType="image/png"/>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3"/>
    <p:sldId id="272" r:id="rId4"/>
    <p:sldId id="329" r:id="rId5"/>
    <p:sldId id="394" r:id="rId6"/>
    <p:sldId id="395" r:id="rId7"/>
    <p:sldId id="396" r:id="rId8"/>
    <p:sldId id="397" r:id="rId9"/>
    <p:sldId id="332" r:id="rId10"/>
    <p:sldId id="299" r:id="rId11"/>
    <p:sldId id="301" r:id="rId12"/>
    <p:sldId id="302" r:id="rId13"/>
    <p:sldId id="303" r:id="rId14"/>
    <p:sldId id="304" r:id="rId15"/>
    <p:sldId id="344" r:id="rId17"/>
    <p:sldId id="345" r:id="rId18"/>
    <p:sldId id="305" r:id="rId19"/>
    <p:sldId id="306" r:id="rId20"/>
    <p:sldId id="326" r:id="rId21"/>
    <p:sldId id="387" r:id="rId22"/>
    <p:sldId id="325" r:id="rId23"/>
    <p:sldId id="336" r:id="rId24"/>
    <p:sldId id="362" r:id="rId25"/>
    <p:sldId id="309" r:id="rId26"/>
    <p:sldId id="310" r:id="rId27"/>
    <p:sldId id="340" r:id="rId28"/>
    <p:sldId id="341" r:id="rId29"/>
    <p:sldId id="388" r:id="rId30"/>
    <p:sldId id="389" r:id="rId31"/>
    <p:sldId id="342" r:id="rId32"/>
    <p:sldId id="343" r:id="rId33"/>
    <p:sldId id="311" r:id="rId34"/>
  </p:sldIdLst>
  <p:sldSz cx="9144000" cy="6858000" type="screen4x3"/>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ky123.Org"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CC"/>
    <a:srgbClr val="2622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92373" autoAdjust="0"/>
  </p:normalViewPr>
  <p:slideViewPr>
    <p:cSldViewPr showGuides="1">
      <p:cViewPr varScale="1">
        <p:scale>
          <a:sx n="62" d="100"/>
          <a:sy n="62" d="100"/>
        </p:scale>
        <p:origin x="504" y="5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gs" Target="tags/tag1.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B276DE7-22D3-45FA-B1ED-A95A763500CF}"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zh-CN" altLang="en-US"/>
        </a:p>
      </dgm:t>
    </dgm:pt>
    <dgm:pt modelId="{01A19F37-6312-45E6-99D7-8CE8B998874F}">
      <dgm:prSet phldrT="[文本]"/>
      <dgm:spPr/>
      <dgm:t>
        <a:bodyPr/>
        <a:lstStyle/>
        <a:p>
          <a:r>
            <a:rPr lang="zh-CN" altLang="en-US" dirty="0">
              <a:solidFill>
                <a:schemeClr val="tx1"/>
              </a:solidFill>
            </a:rPr>
            <a:t>图像数据预处理</a:t>
          </a:r>
          <a:r>
            <a:rPr lang="en-US" altLang="zh-CN" dirty="0">
              <a:solidFill>
                <a:schemeClr val="tx1"/>
              </a:solidFill>
            </a:rPr>
            <a:t>(PCA</a:t>
          </a:r>
          <a:r>
            <a:rPr lang="zh-CN" altLang="en-US" dirty="0">
              <a:solidFill>
                <a:schemeClr val="tx1"/>
              </a:solidFill>
            </a:rPr>
            <a:t>降维和归一化等</a:t>
          </a:r>
          <a:r>
            <a:rPr lang="en-US" altLang="zh-CN" dirty="0">
              <a:solidFill>
                <a:schemeClr val="tx1"/>
              </a:solidFill>
            </a:rPr>
            <a:t>)</a:t>
          </a:r>
          <a:endParaRPr lang="zh-CN" altLang="en-US" dirty="0">
            <a:solidFill>
              <a:schemeClr val="tx1"/>
            </a:solidFill>
          </a:endParaRPr>
        </a:p>
      </dgm:t>
    </dgm:pt>
    <dgm:pt modelId="{9317E63C-EBF4-4D79-891A-C0011BD5909F}" cxnId="{2339EBEA-192A-4F79-BFD1-965E1830151B}" type="parTrans">
      <dgm:prSet/>
      <dgm:spPr/>
      <dgm:t>
        <a:bodyPr/>
        <a:lstStyle/>
        <a:p>
          <a:endParaRPr lang="zh-CN" altLang="en-US"/>
        </a:p>
      </dgm:t>
    </dgm:pt>
    <dgm:pt modelId="{9AEA0202-C341-4FE8-BA9A-17B44BBB5488}" cxnId="{2339EBEA-192A-4F79-BFD1-965E1830151B}" type="sibTrans">
      <dgm:prSet/>
      <dgm:spPr/>
      <dgm:t>
        <a:bodyPr/>
        <a:lstStyle/>
        <a:p>
          <a:endParaRPr lang="zh-CN" altLang="en-US"/>
        </a:p>
      </dgm:t>
    </dgm:pt>
    <dgm:pt modelId="{2CDDD2AE-77EF-4FE6-89B9-FA1D1A626D00}">
      <dgm:prSet phldrT="[文本]"/>
      <dgm:spPr/>
      <dgm:t>
        <a:bodyPr/>
        <a:lstStyle/>
        <a:p>
          <a:r>
            <a:rPr lang="zh-CN" altLang="en-US" dirty="0"/>
            <a:t>选择核函数及参数</a:t>
          </a:r>
          <a:r>
            <a:rPr lang="en-US" altLang="zh-CN" dirty="0"/>
            <a:t>(</a:t>
          </a:r>
          <a:r>
            <a:rPr lang="zh-CN" altLang="en-US" dirty="0"/>
            <a:t>基于交叉验证和网格搜索法</a:t>
          </a:r>
          <a:r>
            <a:rPr lang="en-US" altLang="zh-CN" dirty="0"/>
            <a:t>)</a:t>
          </a:r>
          <a:endParaRPr lang="zh-CN" altLang="en-US" dirty="0"/>
        </a:p>
      </dgm:t>
    </dgm:pt>
    <dgm:pt modelId="{8891830C-6BC6-4CCD-8526-9A387D4EA6EA}" cxnId="{0533E5FF-0133-4A6D-B098-74584C09DCA2}" type="parTrans">
      <dgm:prSet/>
      <dgm:spPr/>
      <dgm:t>
        <a:bodyPr/>
        <a:lstStyle/>
        <a:p>
          <a:endParaRPr lang="zh-CN" altLang="en-US"/>
        </a:p>
      </dgm:t>
    </dgm:pt>
    <dgm:pt modelId="{0F821C66-B3A1-458F-8A1F-5ACCC7710518}" cxnId="{0533E5FF-0133-4A6D-B098-74584C09DCA2}" type="sibTrans">
      <dgm:prSet/>
      <dgm:spPr/>
      <dgm:t>
        <a:bodyPr/>
        <a:lstStyle/>
        <a:p>
          <a:endParaRPr lang="zh-CN" altLang="en-US"/>
        </a:p>
      </dgm:t>
    </dgm:pt>
    <dgm:pt modelId="{B8903F6B-26B9-485F-A33D-BEF294497417}">
      <dgm:prSet phldrT="[文本]"/>
      <dgm:spPr/>
      <dgm:t>
        <a:bodyPr/>
        <a:lstStyle/>
        <a:p>
          <a:r>
            <a:rPr lang="zh-CN" altLang="en-US" dirty="0">
              <a:solidFill>
                <a:schemeClr val="tx1"/>
              </a:solidFill>
            </a:rPr>
            <a:t>训练</a:t>
          </a:r>
          <a:r>
            <a:rPr lang="en-US" altLang="zh-CN" dirty="0">
              <a:solidFill>
                <a:schemeClr val="tx1"/>
              </a:solidFill>
            </a:rPr>
            <a:t>SVM (</a:t>
          </a:r>
          <a:r>
            <a:rPr lang="en-US" altLang="zh-CN" dirty="0" err="1">
              <a:solidFill>
                <a:schemeClr val="tx1"/>
              </a:solidFill>
            </a:rPr>
            <a:t>svmtrain</a:t>
          </a:r>
          <a:r>
            <a:rPr lang="en-US" altLang="zh-CN" dirty="0">
              <a:solidFill>
                <a:schemeClr val="tx1"/>
              </a:solidFill>
            </a:rPr>
            <a:t>)</a:t>
          </a:r>
          <a:endParaRPr lang="zh-CN" altLang="en-US" dirty="0">
            <a:solidFill>
              <a:schemeClr val="tx1"/>
            </a:solidFill>
          </a:endParaRPr>
        </a:p>
      </dgm:t>
    </dgm:pt>
    <dgm:pt modelId="{B25BDB5F-1C5D-4A8C-9854-734D93AE0159}" cxnId="{BBADFA0E-C190-4A4D-BB9E-569FC1516C8F}" type="parTrans">
      <dgm:prSet/>
      <dgm:spPr/>
      <dgm:t>
        <a:bodyPr/>
        <a:lstStyle/>
        <a:p>
          <a:endParaRPr lang="zh-CN" altLang="en-US"/>
        </a:p>
      </dgm:t>
    </dgm:pt>
    <dgm:pt modelId="{DAA97694-8CE7-4A52-9754-6B6A7F3867EB}" cxnId="{BBADFA0E-C190-4A4D-BB9E-569FC1516C8F}" type="sibTrans">
      <dgm:prSet/>
      <dgm:spPr/>
      <dgm:t>
        <a:bodyPr/>
        <a:lstStyle/>
        <a:p>
          <a:endParaRPr lang="zh-CN" altLang="en-US"/>
        </a:p>
      </dgm:t>
    </dgm:pt>
    <dgm:pt modelId="{60B6926C-3772-4AEF-BA2C-6088E617E185}">
      <dgm:prSet phldrT="[文本]"/>
      <dgm:spPr/>
      <dgm:t>
        <a:bodyPr/>
        <a:lstStyle/>
        <a:p>
          <a:r>
            <a:rPr lang="zh-CN" altLang="en-US" dirty="0">
              <a:solidFill>
                <a:schemeClr val="tx1"/>
              </a:solidFill>
            </a:rPr>
            <a:t>对新样本进行测试</a:t>
          </a:r>
          <a:r>
            <a:rPr lang="en-US" altLang="zh-CN" dirty="0">
              <a:solidFill>
                <a:schemeClr val="tx1"/>
              </a:solidFill>
            </a:rPr>
            <a:t>(</a:t>
          </a:r>
          <a:r>
            <a:rPr lang="en-US" altLang="zh-CN" dirty="0" err="1">
              <a:solidFill>
                <a:schemeClr val="tx1"/>
              </a:solidFill>
            </a:rPr>
            <a:t>svmpredict</a:t>
          </a:r>
          <a:r>
            <a:rPr lang="en-US" altLang="zh-CN" dirty="0">
              <a:solidFill>
                <a:schemeClr val="tx1"/>
              </a:solidFill>
            </a:rPr>
            <a:t>)</a:t>
          </a:r>
          <a:endParaRPr lang="zh-CN" altLang="en-US" dirty="0">
            <a:solidFill>
              <a:schemeClr val="tx1"/>
            </a:solidFill>
          </a:endParaRPr>
        </a:p>
      </dgm:t>
    </dgm:pt>
    <dgm:pt modelId="{E8E40C33-EA27-45FD-847A-B1AAAEB70F3C}" cxnId="{5AEC7309-34AF-4F2B-AF31-7F246BA5096E}" type="parTrans">
      <dgm:prSet/>
      <dgm:spPr/>
      <dgm:t>
        <a:bodyPr/>
        <a:lstStyle/>
        <a:p>
          <a:endParaRPr lang="zh-CN" altLang="en-US"/>
        </a:p>
      </dgm:t>
    </dgm:pt>
    <dgm:pt modelId="{FB0E853E-FFBF-430A-893E-BCFDBB87F87B}" cxnId="{5AEC7309-34AF-4F2B-AF31-7F246BA5096E}" type="sibTrans">
      <dgm:prSet/>
      <dgm:spPr/>
      <dgm:t>
        <a:bodyPr/>
        <a:lstStyle/>
        <a:p>
          <a:endParaRPr lang="zh-CN" altLang="en-US"/>
        </a:p>
      </dgm:t>
    </dgm:pt>
    <dgm:pt modelId="{DC54F00C-29EF-46F6-AF35-F39AE01475B5}" type="pres">
      <dgm:prSet presAssocID="{0B276DE7-22D3-45FA-B1ED-A95A763500CF}" presName="outerComposite" presStyleCnt="0">
        <dgm:presLayoutVars>
          <dgm:chMax val="5"/>
          <dgm:dir/>
          <dgm:resizeHandles val="exact"/>
        </dgm:presLayoutVars>
      </dgm:prSet>
      <dgm:spPr/>
    </dgm:pt>
    <dgm:pt modelId="{193E8330-86CE-4A0B-9B88-D055C2FEDF3B}" type="pres">
      <dgm:prSet presAssocID="{0B276DE7-22D3-45FA-B1ED-A95A763500CF}" presName="dummyMaxCanvas" presStyleCnt="0">
        <dgm:presLayoutVars/>
      </dgm:prSet>
      <dgm:spPr/>
    </dgm:pt>
    <dgm:pt modelId="{2197BA1C-D54C-429C-8F87-96F55C92BC4F}" type="pres">
      <dgm:prSet presAssocID="{0B276DE7-22D3-45FA-B1ED-A95A763500CF}" presName="FourNodes_1" presStyleLbl="node1" presStyleIdx="0" presStyleCnt="4" custScaleX="117686">
        <dgm:presLayoutVars>
          <dgm:bulletEnabled val="1"/>
        </dgm:presLayoutVars>
      </dgm:prSet>
      <dgm:spPr/>
    </dgm:pt>
    <dgm:pt modelId="{933F8AA0-67BA-4595-A4B2-CBEBB90052F3}" type="pres">
      <dgm:prSet presAssocID="{0B276DE7-22D3-45FA-B1ED-A95A763500CF}" presName="FourNodes_2" presStyleLbl="node1" presStyleIdx="1" presStyleCnt="4">
        <dgm:presLayoutVars>
          <dgm:bulletEnabled val="1"/>
        </dgm:presLayoutVars>
      </dgm:prSet>
      <dgm:spPr/>
    </dgm:pt>
    <dgm:pt modelId="{9CA430F3-1CFD-482D-9A5C-BACEB13766EF}" type="pres">
      <dgm:prSet presAssocID="{0B276DE7-22D3-45FA-B1ED-A95A763500CF}" presName="FourNodes_3" presStyleLbl="node1" presStyleIdx="2" presStyleCnt="4">
        <dgm:presLayoutVars>
          <dgm:bulletEnabled val="1"/>
        </dgm:presLayoutVars>
      </dgm:prSet>
      <dgm:spPr/>
    </dgm:pt>
    <dgm:pt modelId="{F36A524F-94EA-4EF5-82A7-106D9FDE7267}" type="pres">
      <dgm:prSet presAssocID="{0B276DE7-22D3-45FA-B1ED-A95A763500CF}" presName="FourNodes_4" presStyleLbl="node1" presStyleIdx="3" presStyleCnt="4">
        <dgm:presLayoutVars>
          <dgm:bulletEnabled val="1"/>
        </dgm:presLayoutVars>
      </dgm:prSet>
      <dgm:spPr/>
    </dgm:pt>
    <dgm:pt modelId="{E5E190C6-1FB3-42FB-85BD-2B503A9B44C3}" type="pres">
      <dgm:prSet presAssocID="{0B276DE7-22D3-45FA-B1ED-A95A763500CF}" presName="FourConn_1-2" presStyleLbl="fgAccFollowNode1" presStyleIdx="0" presStyleCnt="3">
        <dgm:presLayoutVars>
          <dgm:bulletEnabled val="1"/>
        </dgm:presLayoutVars>
      </dgm:prSet>
      <dgm:spPr/>
    </dgm:pt>
    <dgm:pt modelId="{10233FD0-DA29-4C64-8D5C-D0B24DE70022}" type="pres">
      <dgm:prSet presAssocID="{0B276DE7-22D3-45FA-B1ED-A95A763500CF}" presName="FourConn_2-3" presStyleLbl="fgAccFollowNode1" presStyleIdx="1" presStyleCnt="3">
        <dgm:presLayoutVars>
          <dgm:bulletEnabled val="1"/>
        </dgm:presLayoutVars>
      </dgm:prSet>
      <dgm:spPr/>
    </dgm:pt>
    <dgm:pt modelId="{81165B4F-2774-4A27-B5AF-E62695BD337A}" type="pres">
      <dgm:prSet presAssocID="{0B276DE7-22D3-45FA-B1ED-A95A763500CF}" presName="FourConn_3-4" presStyleLbl="fgAccFollowNode1" presStyleIdx="2" presStyleCnt="3">
        <dgm:presLayoutVars>
          <dgm:bulletEnabled val="1"/>
        </dgm:presLayoutVars>
      </dgm:prSet>
      <dgm:spPr/>
    </dgm:pt>
    <dgm:pt modelId="{D9E744F2-FEA3-4CAE-86C2-5F8D281FAFF3}" type="pres">
      <dgm:prSet presAssocID="{0B276DE7-22D3-45FA-B1ED-A95A763500CF}" presName="FourNodes_1_text" presStyleLbl="node1" presStyleIdx="3" presStyleCnt="4">
        <dgm:presLayoutVars>
          <dgm:bulletEnabled val="1"/>
        </dgm:presLayoutVars>
      </dgm:prSet>
      <dgm:spPr/>
    </dgm:pt>
    <dgm:pt modelId="{93123A97-53B7-4DE2-A38E-5D434E906C34}" type="pres">
      <dgm:prSet presAssocID="{0B276DE7-22D3-45FA-B1ED-A95A763500CF}" presName="FourNodes_2_text" presStyleLbl="node1" presStyleIdx="3" presStyleCnt="4">
        <dgm:presLayoutVars>
          <dgm:bulletEnabled val="1"/>
        </dgm:presLayoutVars>
      </dgm:prSet>
      <dgm:spPr/>
    </dgm:pt>
    <dgm:pt modelId="{ED3D3002-D2D0-4BD1-8CDC-96AED133C981}" type="pres">
      <dgm:prSet presAssocID="{0B276DE7-22D3-45FA-B1ED-A95A763500CF}" presName="FourNodes_3_text" presStyleLbl="node1" presStyleIdx="3" presStyleCnt="4">
        <dgm:presLayoutVars>
          <dgm:bulletEnabled val="1"/>
        </dgm:presLayoutVars>
      </dgm:prSet>
      <dgm:spPr/>
    </dgm:pt>
    <dgm:pt modelId="{94CAB8A5-813C-4F97-AF50-8AB5103EB01C}" type="pres">
      <dgm:prSet presAssocID="{0B276DE7-22D3-45FA-B1ED-A95A763500CF}" presName="FourNodes_4_text" presStyleLbl="node1" presStyleIdx="3" presStyleCnt="4">
        <dgm:presLayoutVars>
          <dgm:bulletEnabled val="1"/>
        </dgm:presLayoutVars>
      </dgm:prSet>
      <dgm:spPr/>
    </dgm:pt>
  </dgm:ptLst>
  <dgm:cxnLst>
    <dgm:cxn modelId="{5AEC7309-34AF-4F2B-AF31-7F246BA5096E}" srcId="{0B276DE7-22D3-45FA-B1ED-A95A763500CF}" destId="{60B6926C-3772-4AEF-BA2C-6088E617E185}" srcOrd="3" destOrd="0" parTransId="{E8E40C33-EA27-45FD-847A-B1AAAEB70F3C}" sibTransId="{FB0E853E-FFBF-430A-893E-BCFDBB87F87B}"/>
    <dgm:cxn modelId="{BBADFA0E-C190-4A4D-BB9E-569FC1516C8F}" srcId="{0B276DE7-22D3-45FA-B1ED-A95A763500CF}" destId="{B8903F6B-26B9-485F-A33D-BEF294497417}" srcOrd="2" destOrd="0" parTransId="{B25BDB5F-1C5D-4A8C-9854-734D93AE0159}" sibTransId="{DAA97694-8CE7-4A52-9754-6B6A7F3867EB}"/>
    <dgm:cxn modelId="{6B27F114-3C5E-4563-9ADB-E6C1349C3694}" type="presOf" srcId="{0F821C66-B3A1-458F-8A1F-5ACCC7710518}" destId="{10233FD0-DA29-4C64-8D5C-D0B24DE70022}" srcOrd="0" destOrd="0" presId="urn:microsoft.com/office/officeart/2005/8/layout/vProcess5"/>
    <dgm:cxn modelId="{4E995568-C132-4180-BAA4-E9C2AFB38FA3}" type="presOf" srcId="{B8903F6B-26B9-485F-A33D-BEF294497417}" destId="{9CA430F3-1CFD-482D-9A5C-BACEB13766EF}" srcOrd="0" destOrd="0" presId="urn:microsoft.com/office/officeart/2005/8/layout/vProcess5"/>
    <dgm:cxn modelId="{FFDFB451-8AA1-4392-BBEC-B58AE384B4AC}" type="presOf" srcId="{01A19F37-6312-45E6-99D7-8CE8B998874F}" destId="{2197BA1C-D54C-429C-8F87-96F55C92BC4F}" srcOrd="0" destOrd="0" presId="urn:microsoft.com/office/officeart/2005/8/layout/vProcess5"/>
    <dgm:cxn modelId="{B533F554-26D5-483F-AF74-8ED636DF4835}" type="presOf" srcId="{01A19F37-6312-45E6-99D7-8CE8B998874F}" destId="{D9E744F2-FEA3-4CAE-86C2-5F8D281FAFF3}" srcOrd="1" destOrd="0" presId="urn:microsoft.com/office/officeart/2005/8/layout/vProcess5"/>
    <dgm:cxn modelId="{E821ED77-7047-49FD-B174-C317AEA15D69}" type="presOf" srcId="{9AEA0202-C341-4FE8-BA9A-17B44BBB5488}" destId="{E5E190C6-1FB3-42FB-85BD-2B503A9B44C3}" srcOrd="0" destOrd="0" presId="urn:microsoft.com/office/officeart/2005/8/layout/vProcess5"/>
    <dgm:cxn modelId="{0DB7FF59-3FB4-481C-9B7C-03AB10DEF7AB}" type="presOf" srcId="{B8903F6B-26B9-485F-A33D-BEF294497417}" destId="{ED3D3002-D2D0-4BD1-8CDC-96AED133C981}" srcOrd="1" destOrd="0" presId="urn:microsoft.com/office/officeart/2005/8/layout/vProcess5"/>
    <dgm:cxn modelId="{35613382-A047-4339-A44D-257757B5BF6B}" type="presOf" srcId="{0B276DE7-22D3-45FA-B1ED-A95A763500CF}" destId="{DC54F00C-29EF-46F6-AF35-F39AE01475B5}" srcOrd="0" destOrd="0" presId="urn:microsoft.com/office/officeart/2005/8/layout/vProcess5"/>
    <dgm:cxn modelId="{9C5D9594-DD01-4F6A-A9D8-D561EA274F1B}" type="presOf" srcId="{60B6926C-3772-4AEF-BA2C-6088E617E185}" destId="{F36A524F-94EA-4EF5-82A7-106D9FDE7267}" srcOrd="0" destOrd="0" presId="urn:microsoft.com/office/officeart/2005/8/layout/vProcess5"/>
    <dgm:cxn modelId="{3E3A79B1-78D7-4733-8D26-38B27451F9A3}" type="presOf" srcId="{60B6926C-3772-4AEF-BA2C-6088E617E185}" destId="{94CAB8A5-813C-4F97-AF50-8AB5103EB01C}" srcOrd="1" destOrd="0" presId="urn:microsoft.com/office/officeart/2005/8/layout/vProcess5"/>
    <dgm:cxn modelId="{84DCD6C9-8936-4D61-B2C7-1438D7311DBB}" type="presOf" srcId="{DAA97694-8CE7-4A52-9754-6B6A7F3867EB}" destId="{81165B4F-2774-4A27-B5AF-E62695BD337A}" srcOrd="0" destOrd="0" presId="urn:microsoft.com/office/officeart/2005/8/layout/vProcess5"/>
    <dgm:cxn modelId="{3D6769CF-CFE5-4B4B-832E-5E2E12B6852F}" type="presOf" srcId="{2CDDD2AE-77EF-4FE6-89B9-FA1D1A626D00}" destId="{93123A97-53B7-4DE2-A38E-5D434E906C34}" srcOrd="1" destOrd="0" presId="urn:microsoft.com/office/officeart/2005/8/layout/vProcess5"/>
    <dgm:cxn modelId="{E956EFE8-FEC0-4951-9DE3-9D97ACCA8EC4}" type="presOf" srcId="{2CDDD2AE-77EF-4FE6-89B9-FA1D1A626D00}" destId="{933F8AA0-67BA-4595-A4B2-CBEBB90052F3}" srcOrd="0" destOrd="0" presId="urn:microsoft.com/office/officeart/2005/8/layout/vProcess5"/>
    <dgm:cxn modelId="{2339EBEA-192A-4F79-BFD1-965E1830151B}" srcId="{0B276DE7-22D3-45FA-B1ED-A95A763500CF}" destId="{01A19F37-6312-45E6-99D7-8CE8B998874F}" srcOrd="0" destOrd="0" parTransId="{9317E63C-EBF4-4D79-891A-C0011BD5909F}" sibTransId="{9AEA0202-C341-4FE8-BA9A-17B44BBB5488}"/>
    <dgm:cxn modelId="{0533E5FF-0133-4A6D-B098-74584C09DCA2}" srcId="{0B276DE7-22D3-45FA-B1ED-A95A763500CF}" destId="{2CDDD2AE-77EF-4FE6-89B9-FA1D1A626D00}" srcOrd="1" destOrd="0" parTransId="{8891830C-6BC6-4CCD-8526-9A387D4EA6EA}" sibTransId="{0F821C66-B3A1-458F-8A1F-5ACCC7710518}"/>
    <dgm:cxn modelId="{89036F61-3D24-464A-B552-DC4C5BE9DFA6}" type="presParOf" srcId="{DC54F00C-29EF-46F6-AF35-F39AE01475B5}" destId="{193E8330-86CE-4A0B-9B88-D055C2FEDF3B}" srcOrd="0" destOrd="0" presId="urn:microsoft.com/office/officeart/2005/8/layout/vProcess5"/>
    <dgm:cxn modelId="{2BCF7FF4-5EBA-436F-A688-ADB28A9D25D5}" type="presParOf" srcId="{DC54F00C-29EF-46F6-AF35-F39AE01475B5}" destId="{2197BA1C-D54C-429C-8F87-96F55C92BC4F}" srcOrd="1" destOrd="0" presId="urn:microsoft.com/office/officeart/2005/8/layout/vProcess5"/>
    <dgm:cxn modelId="{669CFCFD-5A15-4074-B73C-A3ACCCF267B9}" type="presParOf" srcId="{DC54F00C-29EF-46F6-AF35-F39AE01475B5}" destId="{933F8AA0-67BA-4595-A4B2-CBEBB90052F3}" srcOrd="2" destOrd="0" presId="urn:microsoft.com/office/officeart/2005/8/layout/vProcess5"/>
    <dgm:cxn modelId="{DB0780DA-502D-49F6-800C-EAD15ACEA3CB}" type="presParOf" srcId="{DC54F00C-29EF-46F6-AF35-F39AE01475B5}" destId="{9CA430F3-1CFD-482D-9A5C-BACEB13766EF}" srcOrd="3" destOrd="0" presId="urn:microsoft.com/office/officeart/2005/8/layout/vProcess5"/>
    <dgm:cxn modelId="{803BAB01-242F-4EAB-97E7-17D5F71DF8CE}" type="presParOf" srcId="{DC54F00C-29EF-46F6-AF35-F39AE01475B5}" destId="{F36A524F-94EA-4EF5-82A7-106D9FDE7267}" srcOrd="4" destOrd="0" presId="urn:microsoft.com/office/officeart/2005/8/layout/vProcess5"/>
    <dgm:cxn modelId="{7FA1E506-88A3-48A6-8B5A-876A03360BBB}" type="presParOf" srcId="{DC54F00C-29EF-46F6-AF35-F39AE01475B5}" destId="{E5E190C6-1FB3-42FB-85BD-2B503A9B44C3}" srcOrd="5" destOrd="0" presId="urn:microsoft.com/office/officeart/2005/8/layout/vProcess5"/>
    <dgm:cxn modelId="{CF932360-D0C6-4202-9EEB-135BF0136009}" type="presParOf" srcId="{DC54F00C-29EF-46F6-AF35-F39AE01475B5}" destId="{10233FD0-DA29-4C64-8D5C-D0B24DE70022}" srcOrd="6" destOrd="0" presId="urn:microsoft.com/office/officeart/2005/8/layout/vProcess5"/>
    <dgm:cxn modelId="{AD0B60F9-5EB9-45E3-9B6C-F8CB3363FC03}" type="presParOf" srcId="{DC54F00C-29EF-46F6-AF35-F39AE01475B5}" destId="{81165B4F-2774-4A27-B5AF-E62695BD337A}" srcOrd="7" destOrd="0" presId="urn:microsoft.com/office/officeart/2005/8/layout/vProcess5"/>
    <dgm:cxn modelId="{0E644AED-6159-4E8F-91B5-6AA603B0A095}" type="presParOf" srcId="{DC54F00C-29EF-46F6-AF35-F39AE01475B5}" destId="{D9E744F2-FEA3-4CAE-86C2-5F8D281FAFF3}" srcOrd="8" destOrd="0" presId="urn:microsoft.com/office/officeart/2005/8/layout/vProcess5"/>
    <dgm:cxn modelId="{DAC78E5B-DC0F-4CB8-8FCE-81E3965B0ECC}" type="presParOf" srcId="{DC54F00C-29EF-46F6-AF35-F39AE01475B5}" destId="{93123A97-53B7-4DE2-A38E-5D434E906C34}" srcOrd="9" destOrd="0" presId="urn:microsoft.com/office/officeart/2005/8/layout/vProcess5"/>
    <dgm:cxn modelId="{A0A63588-B344-404A-9CCF-D492FE845937}" type="presParOf" srcId="{DC54F00C-29EF-46F6-AF35-F39AE01475B5}" destId="{ED3D3002-D2D0-4BD1-8CDC-96AED133C981}" srcOrd="10" destOrd="0" presId="urn:microsoft.com/office/officeart/2005/8/layout/vProcess5"/>
    <dgm:cxn modelId="{BC071169-802F-49A9-9DFC-75CA6A5A6CB7}" type="presParOf" srcId="{DC54F00C-29EF-46F6-AF35-F39AE01475B5}" destId="{94CAB8A5-813C-4F97-AF50-8AB5103EB01C}" srcOrd="11" destOrd="0" presId="urn:microsoft.com/office/officeart/2005/8/layout/vProcess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620000" cy="4373563"/>
        <a:chOff x="0" y="0"/>
        <a:chExt cx="7620000" cy="4373563"/>
      </a:xfrm>
    </dsp:grpSpPr>
    <dsp:sp modelId="{2197BA1C-D54C-429C-8F87-96F55C92BC4F}">
      <dsp:nvSpPr>
        <dsp:cNvPr id="3" name="圆角矩形 2"/>
        <dsp:cNvSpPr/>
      </dsp:nvSpPr>
      <dsp:spPr bwMode="white">
        <a:xfrm>
          <a:off x="0" y="0"/>
          <a:ext cx="6096000" cy="962184"/>
        </a:xfrm>
        <a:prstGeom prst="roundRect">
          <a:avLst>
            <a:gd name="adj" fmla="val 10000"/>
          </a:avLst>
        </a:prstGeom>
      </dsp:spPr>
      <dsp:style>
        <a:lnRef idx="2">
          <a:schemeClr val="lt1"/>
        </a:lnRef>
        <a:fillRef idx="1">
          <a:schemeClr val="accent2"/>
        </a:fillRef>
        <a:effectRef idx="0">
          <a:scrgbClr r="0" g="0" b="0"/>
        </a:effectRef>
        <a:fontRef idx="minor">
          <a:schemeClr val="lt1"/>
        </a:fontRef>
      </dsp:style>
      <dsp:txBody>
        <a:bodyPr lIns="87630" tIns="87630" rIns="87630" bIns="87630"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en-US" dirty="0">
              <a:solidFill>
                <a:schemeClr val="tx1"/>
              </a:solidFill>
            </a:rPr>
            <a:t>图像数据预处理</a:t>
          </a:r>
          <a:r>
            <a:rPr lang="en-US" altLang="zh-CN" dirty="0">
              <a:solidFill>
                <a:schemeClr val="tx1"/>
              </a:solidFill>
            </a:rPr>
            <a:t>(PCA</a:t>
          </a:r>
          <a:r>
            <a:rPr lang="zh-CN" altLang="en-US" dirty="0">
              <a:solidFill>
                <a:schemeClr val="tx1"/>
              </a:solidFill>
            </a:rPr>
            <a:t>降维和归一化等</a:t>
          </a:r>
          <a:r>
            <a:rPr lang="en-US" altLang="zh-CN" dirty="0">
              <a:solidFill>
                <a:schemeClr val="tx1"/>
              </a:solidFill>
            </a:rPr>
            <a:t>)</a:t>
          </a:r>
          <a:endParaRPr lang="zh-CN" altLang="en-US" dirty="0">
            <a:solidFill>
              <a:schemeClr val="tx1"/>
            </a:solidFill>
          </a:endParaRPr>
        </a:p>
      </dsp:txBody>
      <dsp:txXfrm>
        <a:off x="0" y="0"/>
        <a:ext cx="6096000" cy="962184"/>
      </dsp:txXfrm>
    </dsp:sp>
    <dsp:sp modelId="{933F8AA0-67BA-4595-A4B2-CBEBB90052F3}">
      <dsp:nvSpPr>
        <dsp:cNvPr id="4" name="圆角矩形 3"/>
        <dsp:cNvSpPr/>
      </dsp:nvSpPr>
      <dsp:spPr bwMode="white">
        <a:xfrm>
          <a:off x="510540" y="1137126"/>
          <a:ext cx="6096000" cy="962184"/>
        </a:xfrm>
        <a:prstGeom prst="roundRect">
          <a:avLst>
            <a:gd name="adj" fmla="val 10000"/>
          </a:avLst>
        </a:prstGeom>
      </dsp:spPr>
      <dsp:style>
        <a:lnRef idx="2">
          <a:schemeClr val="lt1"/>
        </a:lnRef>
        <a:fillRef idx="1">
          <a:schemeClr val="accent3"/>
        </a:fillRef>
        <a:effectRef idx="0">
          <a:scrgbClr r="0" g="0" b="0"/>
        </a:effectRef>
        <a:fontRef idx="minor">
          <a:schemeClr val="lt1"/>
        </a:fontRef>
      </dsp:style>
      <dsp:txBody>
        <a:bodyPr lIns="87630" tIns="87630" rIns="87630" bIns="87630"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en-US" dirty="0"/>
            <a:t>选择核函数及参数</a:t>
          </a:r>
          <a:r>
            <a:rPr lang="en-US" altLang="zh-CN" dirty="0"/>
            <a:t>(</a:t>
          </a:r>
          <a:r>
            <a:rPr lang="zh-CN" altLang="en-US" dirty="0"/>
            <a:t>基于交叉验证和网格搜索法</a:t>
          </a:r>
          <a:r>
            <a:rPr lang="en-US" altLang="zh-CN" dirty="0"/>
            <a:t>)</a:t>
          </a:r>
          <a:endParaRPr lang="zh-CN" altLang="en-US" dirty="0"/>
        </a:p>
      </dsp:txBody>
      <dsp:txXfrm>
        <a:off x="510540" y="1137126"/>
        <a:ext cx="6096000" cy="962184"/>
      </dsp:txXfrm>
    </dsp:sp>
    <dsp:sp modelId="{9CA430F3-1CFD-482D-9A5C-BACEB13766EF}">
      <dsp:nvSpPr>
        <dsp:cNvPr id="5" name="圆角矩形 4"/>
        <dsp:cNvSpPr/>
      </dsp:nvSpPr>
      <dsp:spPr bwMode="white">
        <a:xfrm>
          <a:off x="1013460" y="2274253"/>
          <a:ext cx="6096000" cy="962184"/>
        </a:xfrm>
        <a:prstGeom prst="roundRect">
          <a:avLst>
            <a:gd name="adj" fmla="val 10000"/>
          </a:avLst>
        </a:prstGeom>
      </dsp:spPr>
      <dsp:style>
        <a:lnRef idx="2">
          <a:schemeClr val="lt1"/>
        </a:lnRef>
        <a:fillRef idx="1">
          <a:schemeClr val="accent4"/>
        </a:fillRef>
        <a:effectRef idx="0">
          <a:scrgbClr r="0" g="0" b="0"/>
        </a:effectRef>
        <a:fontRef idx="minor">
          <a:schemeClr val="lt1"/>
        </a:fontRef>
      </dsp:style>
      <dsp:txBody>
        <a:bodyPr lIns="87630" tIns="87630" rIns="87630" bIns="87630"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en-US" dirty="0">
              <a:solidFill>
                <a:schemeClr val="tx1"/>
              </a:solidFill>
            </a:rPr>
            <a:t>训练</a:t>
          </a:r>
          <a:r>
            <a:rPr lang="en-US" altLang="zh-CN" dirty="0">
              <a:solidFill>
                <a:schemeClr val="tx1"/>
              </a:solidFill>
            </a:rPr>
            <a:t>SVM (</a:t>
          </a:r>
          <a:r>
            <a:rPr lang="en-US" altLang="zh-CN" dirty="0" err="1">
              <a:solidFill>
                <a:schemeClr val="tx1"/>
              </a:solidFill>
            </a:rPr>
            <a:t>svmtrain</a:t>
          </a:r>
          <a:r>
            <a:rPr lang="en-US" altLang="zh-CN" dirty="0">
              <a:solidFill>
                <a:schemeClr val="tx1"/>
              </a:solidFill>
            </a:rPr>
            <a:t>)</a:t>
          </a:r>
          <a:endParaRPr lang="zh-CN" altLang="en-US" dirty="0">
            <a:solidFill>
              <a:schemeClr val="tx1"/>
            </a:solidFill>
          </a:endParaRPr>
        </a:p>
      </dsp:txBody>
      <dsp:txXfrm>
        <a:off x="1013460" y="2274253"/>
        <a:ext cx="6096000" cy="962184"/>
      </dsp:txXfrm>
    </dsp:sp>
    <dsp:sp modelId="{F36A524F-94EA-4EF5-82A7-106D9FDE7267}">
      <dsp:nvSpPr>
        <dsp:cNvPr id="6" name="圆角矩形 5"/>
        <dsp:cNvSpPr/>
      </dsp:nvSpPr>
      <dsp:spPr bwMode="white">
        <a:xfrm>
          <a:off x="1524000" y="3411379"/>
          <a:ext cx="6096000" cy="962184"/>
        </a:xfrm>
        <a:prstGeom prst="roundRect">
          <a:avLst>
            <a:gd name="adj" fmla="val 10000"/>
          </a:avLst>
        </a:prstGeom>
      </dsp:spPr>
      <dsp:style>
        <a:lnRef idx="2">
          <a:schemeClr val="lt1"/>
        </a:lnRef>
        <a:fillRef idx="1">
          <a:schemeClr val="accent5"/>
        </a:fillRef>
        <a:effectRef idx="0">
          <a:scrgbClr r="0" g="0" b="0"/>
        </a:effectRef>
        <a:fontRef idx="minor">
          <a:schemeClr val="lt1"/>
        </a:fontRef>
      </dsp:style>
      <dsp:txBody>
        <a:bodyPr lIns="87630" tIns="87630" rIns="87630" bIns="87630"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en-US" dirty="0">
              <a:solidFill>
                <a:schemeClr val="tx1"/>
              </a:solidFill>
            </a:rPr>
            <a:t>对新样本进行测试</a:t>
          </a:r>
          <a:r>
            <a:rPr lang="en-US" altLang="zh-CN" dirty="0">
              <a:solidFill>
                <a:schemeClr val="tx1"/>
              </a:solidFill>
            </a:rPr>
            <a:t>(</a:t>
          </a:r>
          <a:r>
            <a:rPr lang="en-US" altLang="zh-CN" dirty="0" err="1">
              <a:solidFill>
                <a:schemeClr val="tx1"/>
              </a:solidFill>
            </a:rPr>
            <a:t>svmpredict</a:t>
          </a:r>
          <a:r>
            <a:rPr lang="en-US" altLang="zh-CN" dirty="0">
              <a:solidFill>
                <a:schemeClr val="tx1"/>
              </a:solidFill>
            </a:rPr>
            <a:t>)</a:t>
          </a:r>
          <a:endParaRPr lang="zh-CN" altLang="en-US" dirty="0">
            <a:solidFill>
              <a:schemeClr val="tx1"/>
            </a:solidFill>
          </a:endParaRPr>
        </a:p>
      </dsp:txBody>
      <dsp:txXfrm>
        <a:off x="1524000" y="3411379"/>
        <a:ext cx="6096000" cy="962184"/>
      </dsp:txXfrm>
    </dsp:sp>
    <dsp:sp modelId="{E5E190C6-1FB3-42FB-85BD-2B503A9B44C3}">
      <dsp:nvSpPr>
        <dsp:cNvPr id="7" name="下箭头 6"/>
        <dsp:cNvSpPr/>
      </dsp:nvSpPr>
      <dsp:spPr bwMode="white">
        <a:xfrm>
          <a:off x="5470580" y="736945"/>
          <a:ext cx="625420" cy="625420"/>
        </a:xfrm>
        <a:prstGeom prst="downArrow">
          <a:avLst>
            <a:gd name="adj1" fmla="val 55000"/>
            <a:gd name="adj2" fmla="val 45000"/>
          </a:avLst>
        </a:prstGeom>
      </dsp:spPr>
      <dsp:style>
        <a:lnRef idx="2">
          <a:schemeClr val="accent2">
            <a:tint val="40000"/>
            <a:alpha val="90000"/>
          </a:schemeClr>
        </a:lnRef>
        <a:fillRef idx="1">
          <a:schemeClr val="accent2">
            <a:tint val="40000"/>
            <a:alpha val="90000"/>
          </a:schemeClr>
        </a:fillRef>
        <a:effectRef idx="0">
          <a:scrgbClr r="0" g="0" b="0"/>
        </a:effectRef>
        <a:fontRef idx="minor"/>
      </dsp:style>
      <dsp:txBody>
        <a:bodyPr lIns="33020" tIns="33020" rIns="33020" bIns="3302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endParaRPr lang="zh-CN" altLang="en-US">
            <a:solidFill>
              <a:schemeClr val="dk1"/>
            </a:solidFill>
          </a:endParaRPr>
        </a:p>
      </dsp:txBody>
      <dsp:txXfrm>
        <a:off x="5470580" y="736945"/>
        <a:ext cx="625420" cy="625420"/>
      </dsp:txXfrm>
    </dsp:sp>
    <dsp:sp modelId="{10233FD0-DA29-4C64-8D5C-D0B24DE70022}">
      <dsp:nvSpPr>
        <dsp:cNvPr id="8" name="下箭头 7"/>
        <dsp:cNvSpPr/>
      </dsp:nvSpPr>
      <dsp:spPr bwMode="white">
        <a:xfrm>
          <a:off x="5981120" y="1874072"/>
          <a:ext cx="625420" cy="625420"/>
        </a:xfrm>
        <a:prstGeom prst="downArrow">
          <a:avLst>
            <a:gd name="adj1" fmla="val 55000"/>
            <a:gd name="adj2" fmla="val 45000"/>
          </a:avLst>
        </a:prstGeom>
      </dsp:spPr>
      <dsp:style>
        <a:lnRef idx="2">
          <a:schemeClr val="accent3">
            <a:tint val="40000"/>
            <a:alpha val="90000"/>
          </a:schemeClr>
        </a:lnRef>
        <a:fillRef idx="1">
          <a:schemeClr val="accent3">
            <a:tint val="40000"/>
            <a:alpha val="90000"/>
          </a:schemeClr>
        </a:fillRef>
        <a:effectRef idx="0">
          <a:scrgbClr r="0" g="0" b="0"/>
        </a:effectRef>
        <a:fontRef idx="minor"/>
      </dsp:style>
      <dsp:txBody>
        <a:bodyPr lIns="33020" tIns="33020" rIns="33020" bIns="3302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endParaRPr lang="zh-CN" altLang="en-US">
            <a:solidFill>
              <a:schemeClr val="dk1"/>
            </a:solidFill>
          </a:endParaRPr>
        </a:p>
      </dsp:txBody>
      <dsp:txXfrm>
        <a:off x="5981120" y="1874072"/>
        <a:ext cx="625420" cy="625420"/>
      </dsp:txXfrm>
    </dsp:sp>
    <dsp:sp modelId="{81165B4F-2774-4A27-B5AF-E62695BD337A}">
      <dsp:nvSpPr>
        <dsp:cNvPr id="9" name="下箭头 8"/>
        <dsp:cNvSpPr/>
      </dsp:nvSpPr>
      <dsp:spPr bwMode="white">
        <a:xfrm>
          <a:off x="6484040" y="3011198"/>
          <a:ext cx="625420" cy="625420"/>
        </a:xfrm>
        <a:prstGeom prst="downArrow">
          <a:avLst>
            <a:gd name="adj1" fmla="val 55000"/>
            <a:gd name="adj2" fmla="val 45000"/>
          </a:avLst>
        </a:prstGeom>
      </dsp:spPr>
      <dsp:style>
        <a:lnRef idx="2">
          <a:schemeClr val="accent4">
            <a:tint val="40000"/>
            <a:alpha val="90000"/>
          </a:schemeClr>
        </a:lnRef>
        <a:fillRef idx="1">
          <a:schemeClr val="accent4">
            <a:tint val="40000"/>
            <a:alpha val="90000"/>
          </a:schemeClr>
        </a:fillRef>
        <a:effectRef idx="0">
          <a:scrgbClr r="0" g="0" b="0"/>
        </a:effectRef>
        <a:fontRef idx="minor"/>
      </dsp:style>
      <dsp:txBody>
        <a:bodyPr lIns="33020" tIns="33020" rIns="33020" bIns="3302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endParaRPr lang="zh-CN" altLang="en-US">
            <a:solidFill>
              <a:schemeClr val="dk1"/>
            </a:solidFill>
          </a:endParaRPr>
        </a:p>
      </dsp:txBody>
      <dsp:txXfrm>
        <a:off x="6484040" y="3011198"/>
        <a:ext cx="625420" cy="62542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drawings/_rels/vmlDrawing11.vml.rels><?xml version="1.0" encoding="UTF-8" standalone="yes"?>
<Relationships xmlns="http://schemas.openxmlformats.org/package/2006/relationships"><Relationship Id="rId5" Type="http://schemas.openxmlformats.org/officeDocument/2006/relationships/image" Target="../media/image62.wmf"/><Relationship Id="rId4" Type="http://schemas.openxmlformats.org/officeDocument/2006/relationships/image" Target="../media/image61.wmf"/><Relationship Id="rId3" Type="http://schemas.openxmlformats.org/officeDocument/2006/relationships/image" Target="../media/image59.wmf"/><Relationship Id="rId2" Type="http://schemas.openxmlformats.org/officeDocument/2006/relationships/image" Target="../media/image53.wmf"/><Relationship Id="rId1" Type="http://schemas.openxmlformats.org/officeDocument/2006/relationships/image" Target="../media/image58.wmf"/></Relationships>
</file>

<file path=ppt/drawings/_rels/vmlDrawing2.vml.rels><?xml version="1.0" encoding="UTF-8" standalone="yes"?>
<Relationships xmlns="http://schemas.openxmlformats.org/package/2006/relationships"><Relationship Id="rId4" Type="http://schemas.openxmlformats.org/officeDocument/2006/relationships/image" Target="../media/image12.wmf"/><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7" Type="http://schemas.openxmlformats.org/officeDocument/2006/relationships/image" Target="../media/image17.wmf"/><Relationship Id="rId6" Type="http://schemas.openxmlformats.org/officeDocument/2006/relationships/image" Target="../media/image16.wmf"/><Relationship Id="rId5" Type="http://schemas.openxmlformats.org/officeDocument/2006/relationships/image" Target="../media/image15.wmf"/><Relationship Id="rId4" Type="http://schemas.openxmlformats.org/officeDocument/2006/relationships/image" Target="../media/image14.wmf"/><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7" Type="http://schemas.openxmlformats.org/officeDocument/2006/relationships/image" Target="../media/image24.wmf"/><Relationship Id="rId6" Type="http://schemas.openxmlformats.org/officeDocument/2006/relationships/image" Target="../media/image23.wmf"/><Relationship Id="rId5" Type="http://schemas.openxmlformats.org/officeDocument/2006/relationships/image" Target="../media/image22.wmf"/><Relationship Id="rId4" Type="http://schemas.openxmlformats.org/officeDocument/2006/relationships/image" Target="../media/image21.wmf"/><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5" Type="http://schemas.openxmlformats.org/officeDocument/2006/relationships/image" Target="../media/image35.wmf"/><Relationship Id="rId4" Type="http://schemas.openxmlformats.org/officeDocument/2006/relationships/image" Target="../media/image34.wmf"/><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4" Type="http://schemas.openxmlformats.org/officeDocument/2006/relationships/image" Target="../media/image40.wmf"/><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8.vml.rels><?xml version="1.0" encoding="UTF-8" standalone="yes"?>
<Relationships xmlns="http://schemas.openxmlformats.org/package/2006/relationships"><Relationship Id="rId4" Type="http://schemas.openxmlformats.org/officeDocument/2006/relationships/image" Target="../media/image49.wmf"/><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0CFB80-4CF6-4864-9B7F-376C6F7F0FD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00A4AE-686B-4603-8B67-FB7E40B2DDF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00A4AE-686B-4603-8B67-FB7E40B2DDF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7" name="Date Placeholder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Slide Number Placeholder 7"/>
          <p:cNvSpPr>
            <a:spLocks noGrp="1"/>
          </p:cNvSpPr>
          <p:nvPr>
            <p:ph type="sldNum" sz="quarter" idx="11"/>
          </p:nvPr>
        </p:nvSpPr>
        <p:spPr/>
        <p:txBody>
          <a:bodyPr/>
          <a:lstStyle/>
          <a:p>
            <a:fld id="{0C913308-F349-4B6D-A68A-DD1791B4A57B}" type="slidenum">
              <a:rPr lang="zh-CN" altLang="en-US" smtClean="0"/>
            </a:fld>
            <a:endParaRPr lang="zh-CN" altLang="en-US"/>
          </a:p>
        </p:txBody>
      </p:sp>
      <p:sp>
        <p:nvSpPr>
          <p:cNvPr id="9" name="Footer Placeholder 8"/>
          <p:cNvSpPr>
            <a:spLocks noGrp="1"/>
          </p:cNvSpPr>
          <p:nvPr>
            <p:ph type="ftr" sz="quarter" idx="12"/>
          </p:nvPr>
        </p:nvSpPr>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anose="020B0604020202020204" pitchFamily="34" charset="0"/>
              <a:buNone/>
            </a:pPr>
            <a:r>
              <a:rPr lang="zh-CN" altLang="en-US"/>
              <a:t>单击此处编辑母版文本样式</a:t>
            </a:r>
            <a:endParaRPr lang="zh-CN" altLang="en-US"/>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Title 7"/>
          <p:cNvSpPr>
            <a:spLocks noGrp="1"/>
          </p:cNvSpPr>
          <p:nvPr>
            <p:ph type="title"/>
          </p:nvPr>
        </p:nvSpPr>
        <p:spPr/>
        <p:txBody>
          <a:bodyPr/>
          <a:lstStyle/>
          <a:p>
            <a:r>
              <a:rPr lang="zh-CN" altLang="en-US"/>
              <a:t>单击此处编辑母版标题样式</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0C913308-F349-4B6D-A68A-DD1791B4A57B}" type="slidenum">
              <a:rPr lang="zh-CN" altLang="en-US" smtClean="0"/>
            </a:fld>
            <a:endParaRPr lang="zh-CN" alt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zh-CN" altLang="en-US"/>
              <a:t>单击此处编辑母版标题样式</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530820CF-B880-4189-942D-D702A7CBA730}" type="datetimeFigureOut">
              <a:rPr lang="zh-CN" altLang="en-US" smtClean="0"/>
            </a:fld>
            <a:endParaRPr lang="zh-CN" alt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zh-CN" altLang="en-US"/>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0C913308-F349-4B6D-A68A-DD1791B4A57B}" type="slidenum">
              <a:rPr lang="zh-CN" altLang="en-US" smtClean="0"/>
            </a:fld>
            <a:endParaRPr lang="zh-CN" alt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anose="020B0604020202020204"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anose="020B0604020202020204"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hyperlink" Target="mailto:zhouxue@uestc.edu.cn" TargetMode="Externa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2.wmf"/><Relationship Id="rId7" Type="http://schemas.openxmlformats.org/officeDocument/2006/relationships/oleObject" Target="../embeddings/oleObject7.bin"/><Relationship Id="rId6" Type="http://schemas.openxmlformats.org/officeDocument/2006/relationships/image" Target="../media/image11.wmf"/><Relationship Id="rId5" Type="http://schemas.openxmlformats.org/officeDocument/2006/relationships/oleObject" Target="../embeddings/oleObject6.bin"/><Relationship Id="rId4" Type="http://schemas.openxmlformats.org/officeDocument/2006/relationships/image" Target="../media/image10.wmf"/><Relationship Id="rId3" Type="http://schemas.openxmlformats.org/officeDocument/2006/relationships/oleObject" Target="../embeddings/oleObject5.bin"/><Relationship Id="rId2" Type="http://schemas.openxmlformats.org/officeDocument/2006/relationships/image" Target="../media/image9.wmf"/><Relationship Id="rId10" Type="http://schemas.openxmlformats.org/officeDocument/2006/relationships/vmlDrawing" Target="../drawings/vmlDrawing2.vml"/><Relationship Id="rId1"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9" Type="http://schemas.openxmlformats.org/officeDocument/2006/relationships/oleObject" Target="../embeddings/oleObject12.bin"/><Relationship Id="rId8" Type="http://schemas.openxmlformats.org/officeDocument/2006/relationships/image" Target="../media/image14.wmf"/><Relationship Id="rId7" Type="http://schemas.openxmlformats.org/officeDocument/2006/relationships/oleObject" Target="../embeddings/oleObject11.bin"/><Relationship Id="rId6" Type="http://schemas.openxmlformats.org/officeDocument/2006/relationships/image" Target="../media/image13.wmf"/><Relationship Id="rId5" Type="http://schemas.openxmlformats.org/officeDocument/2006/relationships/oleObject" Target="../embeddings/oleObject10.bin"/><Relationship Id="rId4" Type="http://schemas.openxmlformats.org/officeDocument/2006/relationships/image" Target="../media/image12.wmf"/><Relationship Id="rId3" Type="http://schemas.openxmlformats.org/officeDocument/2006/relationships/oleObject" Target="../embeddings/oleObject9.bin"/><Relationship Id="rId2" Type="http://schemas.openxmlformats.org/officeDocument/2006/relationships/image" Target="../media/image10.wmf"/><Relationship Id="rId16" Type="http://schemas.openxmlformats.org/officeDocument/2006/relationships/vmlDrawing" Target="../drawings/vmlDrawing3.vml"/><Relationship Id="rId15" Type="http://schemas.openxmlformats.org/officeDocument/2006/relationships/slideLayout" Target="../slideLayouts/slideLayout2.xml"/><Relationship Id="rId14" Type="http://schemas.openxmlformats.org/officeDocument/2006/relationships/image" Target="../media/image17.wmf"/><Relationship Id="rId13" Type="http://schemas.openxmlformats.org/officeDocument/2006/relationships/oleObject" Target="../embeddings/oleObject14.bin"/><Relationship Id="rId12" Type="http://schemas.openxmlformats.org/officeDocument/2006/relationships/image" Target="../media/image16.wmf"/><Relationship Id="rId11" Type="http://schemas.openxmlformats.org/officeDocument/2006/relationships/oleObject" Target="../embeddings/oleObject13.bin"/><Relationship Id="rId10" Type="http://schemas.openxmlformats.org/officeDocument/2006/relationships/image" Target="../media/image15.wmf"/><Relationship Id="rId1" Type="http://schemas.openxmlformats.org/officeDocument/2006/relationships/oleObject" Target="../embeddings/oleObject8.bin"/></Relationships>
</file>

<file path=ppt/slides/_rels/slide12.xml.rels><?xml version="1.0" encoding="UTF-8" standalone="yes"?>
<Relationships xmlns="http://schemas.openxmlformats.org/package/2006/relationships"><Relationship Id="rId9" Type="http://schemas.openxmlformats.org/officeDocument/2006/relationships/oleObject" Target="../embeddings/oleObject19.bin"/><Relationship Id="rId8" Type="http://schemas.openxmlformats.org/officeDocument/2006/relationships/image" Target="../media/image21.wmf"/><Relationship Id="rId7" Type="http://schemas.openxmlformats.org/officeDocument/2006/relationships/oleObject" Target="../embeddings/oleObject18.bin"/><Relationship Id="rId6" Type="http://schemas.openxmlformats.org/officeDocument/2006/relationships/image" Target="../media/image20.wmf"/><Relationship Id="rId5" Type="http://schemas.openxmlformats.org/officeDocument/2006/relationships/oleObject" Target="../embeddings/oleObject17.bin"/><Relationship Id="rId4" Type="http://schemas.openxmlformats.org/officeDocument/2006/relationships/image" Target="../media/image19.wmf"/><Relationship Id="rId3" Type="http://schemas.openxmlformats.org/officeDocument/2006/relationships/oleObject" Target="../embeddings/oleObject16.bin"/><Relationship Id="rId2" Type="http://schemas.openxmlformats.org/officeDocument/2006/relationships/image" Target="../media/image18.wmf"/><Relationship Id="rId16" Type="http://schemas.openxmlformats.org/officeDocument/2006/relationships/vmlDrawing" Target="../drawings/vmlDrawing4.vml"/><Relationship Id="rId15" Type="http://schemas.openxmlformats.org/officeDocument/2006/relationships/slideLayout" Target="../slideLayouts/slideLayout2.xml"/><Relationship Id="rId14" Type="http://schemas.openxmlformats.org/officeDocument/2006/relationships/image" Target="../media/image24.wmf"/><Relationship Id="rId13" Type="http://schemas.openxmlformats.org/officeDocument/2006/relationships/oleObject" Target="../embeddings/oleObject21.bin"/><Relationship Id="rId12" Type="http://schemas.openxmlformats.org/officeDocument/2006/relationships/image" Target="../media/image23.wmf"/><Relationship Id="rId11" Type="http://schemas.openxmlformats.org/officeDocument/2006/relationships/oleObject" Target="../embeddings/oleObject20.bin"/><Relationship Id="rId10" Type="http://schemas.openxmlformats.org/officeDocument/2006/relationships/image" Target="../media/image22.wmf"/><Relationship Id="rId1" Type="http://schemas.openxmlformats.org/officeDocument/2006/relationships/oleObject" Target="../embeddings/oleObject15.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8.GIF"/><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microsoft.com/office/2007/relationships/media" Target="../media/media1.mp4"/><Relationship Id="rId1" Type="http://schemas.openxmlformats.org/officeDocument/2006/relationships/video" Target="../media/media1.mp4"/></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9" Type="http://schemas.openxmlformats.org/officeDocument/2006/relationships/image" Target="../media/image34.wmf"/><Relationship Id="rId8" Type="http://schemas.openxmlformats.org/officeDocument/2006/relationships/oleObject" Target="../embeddings/oleObject25.bin"/><Relationship Id="rId7" Type="http://schemas.openxmlformats.org/officeDocument/2006/relationships/image" Target="../media/image33.wmf"/><Relationship Id="rId6" Type="http://schemas.openxmlformats.org/officeDocument/2006/relationships/oleObject" Target="../embeddings/oleObject24.bin"/><Relationship Id="rId5" Type="http://schemas.openxmlformats.org/officeDocument/2006/relationships/image" Target="../media/image32.wmf"/><Relationship Id="rId4" Type="http://schemas.openxmlformats.org/officeDocument/2006/relationships/oleObject" Target="../embeddings/oleObject23.bin"/><Relationship Id="rId3" Type="http://schemas.openxmlformats.org/officeDocument/2006/relationships/image" Target="../media/image31.wmf"/><Relationship Id="rId2" Type="http://schemas.openxmlformats.org/officeDocument/2006/relationships/oleObject" Target="../embeddings/oleObject22.bin"/><Relationship Id="rId13" Type="http://schemas.openxmlformats.org/officeDocument/2006/relationships/vmlDrawing" Target="../drawings/vmlDrawing5.vml"/><Relationship Id="rId12" Type="http://schemas.openxmlformats.org/officeDocument/2006/relationships/slideLayout" Target="../slideLayouts/slideLayout2.xml"/><Relationship Id="rId11" Type="http://schemas.openxmlformats.org/officeDocument/2006/relationships/image" Target="../media/image35.wmf"/><Relationship Id="rId10" Type="http://schemas.openxmlformats.org/officeDocument/2006/relationships/oleObject" Target="../embeddings/oleObject26.bin"/><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9" Type="http://schemas.openxmlformats.org/officeDocument/2006/relationships/image" Target="../media/image40.wmf"/><Relationship Id="rId8" Type="http://schemas.openxmlformats.org/officeDocument/2006/relationships/oleObject" Target="../embeddings/oleObject30.bin"/><Relationship Id="rId7" Type="http://schemas.openxmlformats.org/officeDocument/2006/relationships/image" Target="../media/image39.wmf"/><Relationship Id="rId6" Type="http://schemas.openxmlformats.org/officeDocument/2006/relationships/oleObject" Target="../embeddings/oleObject29.bin"/><Relationship Id="rId5" Type="http://schemas.openxmlformats.org/officeDocument/2006/relationships/image" Target="../media/image38.wmf"/><Relationship Id="rId4" Type="http://schemas.openxmlformats.org/officeDocument/2006/relationships/oleObject" Target="../embeddings/oleObject28.bin"/><Relationship Id="rId3" Type="http://schemas.openxmlformats.org/officeDocument/2006/relationships/image" Target="../media/image37.wmf"/><Relationship Id="rId2" Type="http://schemas.openxmlformats.org/officeDocument/2006/relationships/oleObject" Target="../embeddings/oleObject27.bin"/><Relationship Id="rId11" Type="http://schemas.openxmlformats.org/officeDocument/2006/relationships/vmlDrawing" Target="../drawings/vmlDrawing6.vml"/><Relationship Id="rId10" Type="http://schemas.openxmlformats.org/officeDocument/2006/relationships/slideLayout" Target="../slideLayouts/slideLayout7.xml"/><Relationship Id="rId1" Type="http://schemas.openxmlformats.org/officeDocument/2006/relationships/image" Target="../media/image36.png"/></Relationships>
</file>

<file path=ppt/slides/_rels/slide19.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7.xml"/><Relationship Id="rId4" Type="http://schemas.openxmlformats.org/officeDocument/2006/relationships/image" Target="../media/image42.wmf"/><Relationship Id="rId3" Type="http://schemas.openxmlformats.org/officeDocument/2006/relationships/oleObject" Target="../embeddings/oleObject32.bin"/><Relationship Id="rId2" Type="http://schemas.openxmlformats.org/officeDocument/2006/relationships/image" Target="../media/image41.wmf"/><Relationship Id="rId1" Type="http://schemas.openxmlformats.org/officeDocument/2006/relationships/oleObject" Target="../embeddings/oleObject31.bin"/></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png"/><Relationship Id="rId1" Type="http://schemas.openxmlformats.org/officeDocument/2006/relationships/image" Target="../media/image43.png"/></Relationships>
</file>

<file path=ppt/slides/_rels/slide21.xml.rels><?xml version="1.0" encoding="UTF-8" standalone="yes"?>
<Relationships xmlns="http://schemas.openxmlformats.org/package/2006/relationships"><Relationship Id="rId9" Type="http://schemas.openxmlformats.org/officeDocument/2006/relationships/image" Target="../media/image49.wmf"/><Relationship Id="rId8" Type="http://schemas.openxmlformats.org/officeDocument/2006/relationships/oleObject" Target="../embeddings/oleObject36.bin"/><Relationship Id="rId7" Type="http://schemas.openxmlformats.org/officeDocument/2006/relationships/image" Target="../media/image48.wmf"/><Relationship Id="rId6" Type="http://schemas.openxmlformats.org/officeDocument/2006/relationships/oleObject" Target="../embeddings/oleObject35.bin"/><Relationship Id="rId5" Type="http://schemas.openxmlformats.org/officeDocument/2006/relationships/image" Target="../media/image47.wmf"/><Relationship Id="rId4" Type="http://schemas.openxmlformats.org/officeDocument/2006/relationships/oleObject" Target="../embeddings/oleObject34.bin"/><Relationship Id="rId3" Type="http://schemas.openxmlformats.org/officeDocument/2006/relationships/image" Target="../media/image46.wmf"/><Relationship Id="rId2" Type="http://schemas.openxmlformats.org/officeDocument/2006/relationships/oleObject" Target="../embeddings/oleObject33.bin"/><Relationship Id="rId12" Type="http://schemas.openxmlformats.org/officeDocument/2006/relationships/vmlDrawing" Target="../drawings/vmlDrawing8.vml"/><Relationship Id="rId11" Type="http://schemas.openxmlformats.org/officeDocument/2006/relationships/slideLayout" Target="../slideLayouts/slideLayout7.xml"/><Relationship Id="rId10" Type="http://schemas.openxmlformats.org/officeDocument/2006/relationships/image" Target="../media/image50.png"/><Relationship Id="rId1"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vmlight.joachims.org/svm_struct.html" TargetMode="External"/><Relationship Id="rId2" Type="http://schemas.openxmlformats.org/officeDocument/2006/relationships/hyperlink" Target="http://www.csie.ntu.edu.tw/~cjlin/liblinear/" TargetMode="External"/><Relationship Id="rId1" Type="http://schemas.openxmlformats.org/officeDocument/2006/relationships/hyperlink" Target="http://www.csie.ntu.edu.tw/~cjlin/libsvm/" TargetMode="Externa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5.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slideLayout" Target="../slideLayouts/slideLayout2.xml"/><Relationship Id="rId3" Type="http://schemas.openxmlformats.org/officeDocument/2006/relationships/hyperlink" Target="http://www.csie.ntu.edu.tw/~cjlin/libsvm/" TargetMode="External"/><Relationship Id="rId2" Type="http://schemas.openxmlformats.org/officeDocument/2006/relationships/image" Target="../media/image53.wmf"/><Relationship Id="rId1" Type="http://schemas.openxmlformats.org/officeDocument/2006/relationships/oleObject" Target="../embeddings/oleObject37.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slideLayout" Target="../slideLayouts/slideLayout2.xml"/><Relationship Id="rId4" Type="http://schemas.openxmlformats.org/officeDocument/2006/relationships/image" Target="../media/image55.wmf"/><Relationship Id="rId3" Type="http://schemas.openxmlformats.org/officeDocument/2006/relationships/oleObject" Target="../embeddings/oleObject39.bin"/><Relationship Id="rId2" Type="http://schemas.openxmlformats.org/officeDocument/2006/relationships/image" Target="../media/image54.wmf"/><Relationship Id="rId1" Type="http://schemas.openxmlformats.org/officeDocument/2006/relationships/oleObject" Target="../embeddings/oleObject38.bin"/></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9" Type="http://schemas.openxmlformats.org/officeDocument/2006/relationships/image" Target="../media/image61.wmf"/><Relationship Id="rId8" Type="http://schemas.openxmlformats.org/officeDocument/2006/relationships/oleObject" Target="../embeddings/oleObject43.bin"/><Relationship Id="rId7" Type="http://schemas.openxmlformats.org/officeDocument/2006/relationships/image" Target="../media/image60.png"/><Relationship Id="rId6" Type="http://schemas.openxmlformats.org/officeDocument/2006/relationships/image" Target="../media/image59.wmf"/><Relationship Id="rId5" Type="http://schemas.openxmlformats.org/officeDocument/2006/relationships/oleObject" Target="../embeddings/oleObject42.bin"/><Relationship Id="rId4" Type="http://schemas.openxmlformats.org/officeDocument/2006/relationships/image" Target="../media/image53.wmf"/><Relationship Id="rId3" Type="http://schemas.openxmlformats.org/officeDocument/2006/relationships/oleObject" Target="../embeddings/oleObject41.bin"/><Relationship Id="rId2" Type="http://schemas.openxmlformats.org/officeDocument/2006/relationships/image" Target="../media/image58.wmf"/><Relationship Id="rId13" Type="http://schemas.openxmlformats.org/officeDocument/2006/relationships/vmlDrawing" Target="../drawings/vmlDrawing11.vml"/><Relationship Id="rId12" Type="http://schemas.openxmlformats.org/officeDocument/2006/relationships/slideLayout" Target="../slideLayouts/slideLayout2.xml"/><Relationship Id="rId11" Type="http://schemas.openxmlformats.org/officeDocument/2006/relationships/image" Target="../media/image62.wmf"/><Relationship Id="rId10" Type="http://schemas.openxmlformats.org/officeDocument/2006/relationships/oleObject" Target="../embeddings/oleObject44.bin"/><Relationship Id="rId1" Type="http://schemas.openxmlformats.org/officeDocument/2006/relationships/oleObject" Target="../embeddings/oleObject40.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7.xml"/><Relationship Id="rId5" Type="http://schemas.openxmlformats.org/officeDocument/2006/relationships/image" Target="../media/image5.wmf"/><Relationship Id="rId4" Type="http://schemas.openxmlformats.org/officeDocument/2006/relationships/oleObject" Target="../embeddings/oleObject3.bin"/><Relationship Id="rId3" Type="http://schemas.openxmlformats.org/officeDocument/2006/relationships/oleObject" Target="../embeddings/oleObject2.bin"/><Relationship Id="rId2" Type="http://schemas.openxmlformats.org/officeDocument/2006/relationships/image" Target="../media/image4.wmf"/><Relationship Id="rId1"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976945" y="62950"/>
            <a:ext cx="7159352" cy="1371600"/>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8800" kern="1200" cap="all" spc="-80" baseline="0">
                <a:solidFill>
                  <a:schemeClr val="tx1"/>
                </a:solidFill>
                <a:latin typeface="+mj-lt"/>
                <a:ea typeface="+mj-ea"/>
                <a:cs typeface="+mj-cs"/>
              </a:defRPr>
            </a:lvl1pPr>
          </a:lstStyle>
          <a:p>
            <a:r>
              <a:rPr lang="zh-CN" altLang="en-US" sz="4800" dirty="0">
                <a:solidFill>
                  <a:srgbClr val="C00000"/>
                </a:solidFill>
              </a:rPr>
              <a:t>第五章 非线性分类器</a:t>
            </a:r>
            <a:endParaRPr lang="zh-CN" altLang="en-US" sz="4800" dirty="0">
              <a:solidFill>
                <a:srgbClr val="C00000"/>
              </a:solidFill>
            </a:endParaRPr>
          </a:p>
        </p:txBody>
      </p:sp>
      <p:sp>
        <p:nvSpPr>
          <p:cNvPr id="5" name="TextBox 4"/>
          <p:cNvSpPr txBox="1"/>
          <p:nvPr/>
        </p:nvSpPr>
        <p:spPr>
          <a:xfrm>
            <a:off x="3062174" y="4869160"/>
            <a:ext cx="3372485" cy="1938020"/>
          </a:xfrm>
          <a:prstGeom prst="rect">
            <a:avLst/>
          </a:prstGeom>
          <a:noFill/>
        </p:spPr>
        <p:txBody>
          <a:bodyPr wrap="none" rtlCol="0">
            <a:spAutoFit/>
          </a:bodyPr>
          <a:lstStyle/>
          <a:p>
            <a:pPr algn="ctr"/>
            <a:r>
              <a:rPr lang="zh-CN" altLang="en-US" sz="3600" dirty="0"/>
              <a:t>电子科技大学</a:t>
            </a:r>
            <a:endParaRPr lang="en-US" altLang="zh-CN" sz="3600" dirty="0"/>
          </a:p>
          <a:p>
            <a:pPr algn="ctr"/>
            <a:r>
              <a:rPr lang="zh-CN" altLang="en-US" sz="3600" dirty="0"/>
              <a:t>周雪</a:t>
            </a:r>
            <a:endParaRPr lang="en-US" altLang="zh-CN" sz="3600" dirty="0"/>
          </a:p>
          <a:p>
            <a:pPr algn="ctr"/>
            <a:r>
              <a:rPr lang="en-US" altLang="zh-CN" sz="2400" dirty="0">
                <a:hlinkClick r:id="rId1"/>
              </a:rPr>
              <a:t>zhouxue@uestc.edu.cn</a:t>
            </a:r>
            <a:endParaRPr lang="en-US" altLang="zh-CN" sz="2400" dirty="0"/>
          </a:p>
          <a:p>
            <a:pPr algn="ctr"/>
            <a:endParaRPr lang="en-US" altLang="zh-CN" sz="2400" dirty="0"/>
          </a:p>
        </p:txBody>
      </p:sp>
      <p:pic>
        <p:nvPicPr>
          <p:cNvPr id="6" name="图片 5"/>
          <p:cNvPicPr>
            <a:picLocks noChangeAspect="1"/>
          </p:cNvPicPr>
          <p:nvPr/>
        </p:nvPicPr>
        <p:blipFill>
          <a:blip r:embed="rId2"/>
          <a:stretch>
            <a:fillRect/>
          </a:stretch>
        </p:blipFill>
        <p:spPr>
          <a:xfrm>
            <a:off x="2195736" y="1628800"/>
            <a:ext cx="5105363" cy="25922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03448"/>
            <a:ext cx="5791200" cy="1371600"/>
          </a:xfrm>
        </p:spPr>
        <p:txBody>
          <a:bodyPr/>
          <a:lstStyle/>
          <a:p>
            <a:r>
              <a:rPr lang="zh-CN" altLang="en-US" dirty="0"/>
              <a:t>基本概念</a:t>
            </a:r>
            <a:endParaRPr lang="zh-CN" altLang="en-US" dirty="0"/>
          </a:p>
        </p:txBody>
      </p:sp>
      <p:cxnSp>
        <p:nvCxnSpPr>
          <p:cNvPr id="9" name="直接箭头连接符 8"/>
          <p:cNvCxnSpPr/>
          <p:nvPr/>
        </p:nvCxnSpPr>
        <p:spPr>
          <a:xfrm>
            <a:off x="570139" y="2924944"/>
            <a:ext cx="2304256"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570139" y="980728"/>
            <a:ext cx="0" cy="1944216"/>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960135" y="1238250"/>
            <a:ext cx="288032" cy="2845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961586" y="2348880"/>
            <a:ext cx="288032" cy="2845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171082" y="2348880"/>
            <a:ext cx="288032" cy="2845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2171082" y="1238250"/>
            <a:ext cx="288032" cy="2845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p:nvPr/>
        </p:nvCxnSpPr>
        <p:spPr>
          <a:xfrm>
            <a:off x="3779912" y="2924944"/>
            <a:ext cx="2304256"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3779912" y="980728"/>
            <a:ext cx="0" cy="1944216"/>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4169908" y="1238250"/>
            <a:ext cx="288032" cy="2845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380855" y="1238250"/>
            <a:ext cx="288032" cy="2845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169908" y="2348880"/>
            <a:ext cx="288032" cy="2845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380855" y="2348880"/>
            <a:ext cx="288032" cy="2845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248167" y="2924944"/>
            <a:ext cx="1107996" cy="369332"/>
          </a:xfrm>
          <a:prstGeom prst="rect">
            <a:avLst/>
          </a:prstGeom>
          <a:noFill/>
        </p:spPr>
        <p:txBody>
          <a:bodyPr wrap="none" rtlCol="0">
            <a:spAutoFit/>
          </a:bodyPr>
          <a:lstStyle/>
          <a:p>
            <a:r>
              <a:rPr lang="zh-CN" altLang="en-US" dirty="0"/>
              <a:t>线性可分</a:t>
            </a:r>
            <a:endParaRPr lang="zh-CN" altLang="en-US" dirty="0"/>
          </a:p>
        </p:txBody>
      </p:sp>
      <p:sp>
        <p:nvSpPr>
          <p:cNvPr id="26" name="文本框 25"/>
          <p:cNvSpPr txBox="1"/>
          <p:nvPr/>
        </p:nvSpPr>
        <p:spPr>
          <a:xfrm>
            <a:off x="4416875" y="2924944"/>
            <a:ext cx="1338828" cy="369332"/>
          </a:xfrm>
          <a:prstGeom prst="rect">
            <a:avLst/>
          </a:prstGeom>
          <a:noFill/>
        </p:spPr>
        <p:txBody>
          <a:bodyPr wrap="none" rtlCol="0">
            <a:spAutoFit/>
          </a:bodyPr>
          <a:lstStyle/>
          <a:p>
            <a:r>
              <a:rPr lang="zh-CN" altLang="en-US" dirty="0"/>
              <a:t>非线性可分</a:t>
            </a:r>
            <a:endParaRPr lang="zh-CN" altLang="en-US" dirty="0"/>
          </a:p>
        </p:txBody>
      </p:sp>
      <p:cxnSp>
        <p:nvCxnSpPr>
          <p:cNvPr id="27" name="直接箭头连接符 26"/>
          <p:cNvCxnSpPr/>
          <p:nvPr/>
        </p:nvCxnSpPr>
        <p:spPr>
          <a:xfrm>
            <a:off x="570139" y="6093296"/>
            <a:ext cx="2304256"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570139" y="4149080"/>
            <a:ext cx="0" cy="1944216"/>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2163797" y="3789040"/>
            <a:ext cx="144016" cy="142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650864" y="4149911"/>
            <a:ext cx="144016" cy="142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442347" y="4188694"/>
            <a:ext cx="144016" cy="142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590386" y="4491538"/>
            <a:ext cx="144016" cy="142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2367990" y="4748773"/>
            <a:ext cx="144016" cy="142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矩形 34"/>
          <p:cNvSpPr/>
          <p:nvPr/>
        </p:nvSpPr>
        <p:spPr>
          <a:xfrm>
            <a:off x="936247" y="5087832"/>
            <a:ext cx="144016" cy="1422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518378" y="5405111"/>
            <a:ext cx="144016" cy="1422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731748" y="5480054"/>
            <a:ext cx="144016" cy="1422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965364" y="5605788"/>
            <a:ext cx="144016" cy="1422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037372" y="5863313"/>
            <a:ext cx="144016" cy="1422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43" name="直接连接符 42"/>
          <p:cNvCxnSpPr/>
          <p:nvPr/>
        </p:nvCxnSpPr>
        <p:spPr>
          <a:xfrm>
            <a:off x="1248167" y="3860165"/>
            <a:ext cx="834140" cy="21453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693432" y="4867395"/>
            <a:ext cx="1765682" cy="9343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731748" y="4920938"/>
            <a:ext cx="2286663" cy="130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960135" y="4418677"/>
            <a:ext cx="2202292" cy="75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037372" y="4088331"/>
            <a:ext cx="1474634" cy="15339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3820013" y="6093296"/>
            <a:ext cx="2304256"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3820013" y="4149080"/>
            <a:ext cx="0" cy="1944216"/>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a:off x="5413671" y="3789040"/>
            <a:ext cx="144016" cy="142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4900738" y="4149911"/>
            <a:ext cx="144016" cy="142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692221" y="4188694"/>
            <a:ext cx="144016" cy="142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4840260" y="4491538"/>
            <a:ext cx="144016" cy="1422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617864" y="4748773"/>
            <a:ext cx="144016" cy="142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9" name="矩形 58"/>
          <p:cNvSpPr/>
          <p:nvPr/>
        </p:nvSpPr>
        <p:spPr>
          <a:xfrm>
            <a:off x="4197138" y="5043764"/>
            <a:ext cx="144016" cy="1422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768252" y="5405111"/>
            <a:ext cx="144016" cy="1422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3981622" y="5480054"/>
            <a:ext cx="144016" cy="1422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4215238" y="5605788"/>
            <a:ext cx="144016" cy="1422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4287246" y="5863313"/>
            <a:ext cx="144016" cy="1422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72" name="直接连接符 71"/>
          <p:cNvCxnSpPr/>
          <p:nvPr/>
        </p:nvCxnSpPr>
        <p:spPr>
          <a:xfrm>
            <a:off x="3981622" y="4891024"/>
            <a:ext cx="1504057" cy="1043414"/>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4233175" y="4105012"/>
            <a:ext cx="1646679" cy="1141241"/>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042738" y="4443813"/>
            <a:ext cx="1647134" cy="116197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rot="1983276">
            <a:off x="4208553" y="4667858"/>
            <a:ext cx="1210588" cy="338554"/>
          </a:xfrm>
          <a:prstGeom prst="rect">
            <a:avLst/>
          </a:prstGeom>
          <a:noFill/>
        </p:spPr>
        <p:txBody>
          <a:bodyPr wrap="none" rtlCol="0">
            <a:spAutoFit/>
          </a:bodyPr>
          <a:lstStyle/>
          <a:p>
            <a:r>
              <a:rPr lang="zh-CN" altLang="en-US" sz="1600" dirty="0"/>
              <a:t>最优超平面</a:t>
            </a:r>
            <a:endParaRPr lang="en-US" altLang="zh-CN" sz="1600" dirty="0"/>
          </a:p>
        </p:txBody>
      </p:sp>
      <p:cxnSp>
        <p:nvCxnSpPr>
          <p:cNvPr id="79" name="直接箭头连接符 78"/>
          <p:cNvCxnSpPr/>
          <p:nvPr/>
        </p:nvCxnSpPr>
        <p:spPr>
          <a:xfrm flipH="1">
            <a:off x="5188165" y="5051617"/>
            <a:ext cx="429699" cy="696422"/>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rot="18441592">
            <a:off x="5348948" y="5412731"/>
            <a:ext cx="1005403" cy="338554"/>
          </a:xfrm>
          <a:prstGeom prst="rect">
            <a:avLst/>
          </a:prstGeom>
          <a:noFill/>
        </p:spPr>
        <p:txBody>
          <a:bodyPr wrap="none" rtlCol="0">
            <a:spAutoFit/>
          </a:bodyPr>
          <a:lstStyle/>
          <a:p>
            <a:r>
              <a:rPr lang="zh-CN" altLang="en-US" sz="1600" dirty="0"/>
              <a:t>最大间隔</a:t>
            </a:r>
            <a:endParaRPr lang="zh-CN" altLang="en-US" sz="1600" dirty="0"/>
          </a:p>
        </p:txBody>
      </p:sp>
      <p:graphicFrame>
        <p:nvGraphicFramePr>
          <p:cNvPr id="81" name="对象 80"/>
          <p:cNvGraphicFramePr>
            <a:graphicFrameLocks noChangeAspect="1"/>
          </p:cNvGraphicFramePr>
          <p:nvPr/>
        </p:nvGraphicFramePr>
        <p:xfrm>
          <a:off x="2937565" y="5934438"/>
          <a:ext cx="292224" cy="438336"/>
        </p:xfrm>
        <a:graphic>
          <a:graphicData uri="http://schemas.openxmlformats.org/presentationml/2006/ole">
            <mc:AlternateContent xmlns:mc="http://schemas.openxmlformats.org/markup-compatibility/2006">
              <mc:Choice xmlns:v="urn:schemas-microsoft-com:vml" Requires="v">
                <p:oleObj spid="_x0000_s58446" name="Equation" r:id="rId1" imgW="3657600" imgH="5486400" progId="Equation.DSMT4">
                  <p:embed/>
                </p:oleObj>
              </mc:Choice>
              <mc:Fallback>
                <p:oleObj name="Equation" r:id="rId1" imgW="3657600" imgH="5486400" progId="Equation.DSMT4">
                  <p:embed/>
                  <p:pic>
                    <p:nvPicPr>
                      <p:cNvPr id="0" name="图片 58445"/>
                      <p:cNvPicPr/>
                      <p:nvPr/>
                    </p:nvPicPr>
                    <p:blipFill>
                      <a:blip r:embed="rId2"/>
                      <a:stretch>
                        <a:fillRect/>
                      </a:stretch>
                    </p:blipFill>
                    <p:spPr>
                      <a:xfrm>
                        <a:off x="2937565" y="5934438"/>
                        <a:ext cx="292224" cy="438336"/>
                      </a:xfrm>
                      <a:prstGeom prst="rect">
                        <a:avLst/>
                      </a:prstGeom>
                    </p:spPr>
                  </p:pic>
                </p:oleObj>
              </mc:Fallback>
            </mc:AlternateContent>
          </a:graphicData>
        </a:graphic>
      </p:graphicFrame>
      <p:graphicFrame>
        <p:nvGraphicFramePr>
          <p:cNvPr id="82" name="对象 81"/>
          <p:cNvGraphicFramePr>
            <a:graphicFrameLocks noChangeAspect="1"/>
          </p:cNvGraphicFramePr>
          <p:nvPr/>
        </p:nvGraphicFramePr>
        <p:xfrm>
          <a:off x="6165690" y="5934438"/>
          <a:ext cx="292224" cy="438336"/>
        </p:xfrm>
        <a:graphic>
          <a:graphicData uri="http://schemas.openxmlformats.org/presentationml/2006/ole">
            <mc:AlternateContent xmlns:mc="http://schemas.openxmlformats.org/markup-compatibility/2006">
              <mc:Choice xmlns:v="urn:schemas-microsoft-com:vml" Requires="v">
                <p:oleObj spid="_x0000_s58447" name="Equation" r:id="rId3" imgW="3657600" imgH="5486400" progId="Equation.DSMT4">
                  <p:embed/>
                </p:oleObj>
              </mc:Choice>
              <mc:Fallback>
                <p:oleObj name="Equation" r:id="rId3" imgW="3657600" imgH="5486400" progId="Equation.DSMT4">
                  <p:embed/>
                  <p:pic>
                    <p:nvPicPr>
                      <p:cNvPr id="0" name="图片 58446"/>
                      <p:cNvPicPr/>
                      <p:nvPr/>
                    </p:nvPicPr>
                    <p:blipFill>
                      <a:blip r:embed="rId4"/>
                      <a:stretch>
                        <a:fillRect/>
                      </a:stretch>
                    </p:blipFill>
                    <p:spPr>
                      <a:xfrm>
                        <a:off x="6165690" y="5934438"/>
                        <a:ext cx="292224" cy="438336"/>
                      </a:xfrm>
                      <a:prstGeom prst="rect">
                        <a:avLst/>
                      </a:prstGeom>
                    </p:spPr>
                  </p:pic>
                </p:oleObj>
              </mc:Fallback>
            </mc:AlternateContent>
          </a:graphicData>
        </a:graphic>
      </p:graphicFrame>
      <p:graphicFrame>
        <p:nvGraphicFramePr>
          <p:cNvPr id="83" name="对象 82"/>
          <p:cNvGraphicFramePr>
            <a:graphicFrameLocks noChangeAspect="1"/>
          </p:cNvGraphicFramePr>
          <p:nvPr/>
        </p:nvGraphicFramePr>
        <p:xfrm>
          <a:off x="179512" y="4143672"/>
          <a:ext cx="305549" cy="423068"/>
        </p:xfrm>
        <a:graphic>
          <a:graphicData uri="http://schemas.openxmlformats.org/presentationml/2006/ole">
            <mc:AlternateContent xmlns:mc="http://schemas.openxmlformats.org/markup-compatibility/2006">
              <mc:Choice xmlns:v="urn:schemas-microsoft-com:vml" Requires="v">
                <p:oleObj spid="_x0000_s58448" name="Equation" r:id="rId5" imgW="3962400" imgH="5486400" progId="Equation.DSMT4">
                  <p:embed/>
                </p:oleObj>
              </mc:Choice>
              <mc:Fallback>
                <p:oleObj name="Equation" r:id="rId5" imgW="3962400" imgH="5486400" progId="Equation.DSMT4">
                  <p:embed/>
                  <p:pic>
                    <p:nvPicPr>
                      <p:cNvPr id="0" name="图片 58447"/>
                      <p:cNvPicPr/>
                      <p:nvPr/>
                    </p:nvPicPr>
                    <p:blipFill>
                      <a:blip r:embed="rId6"/>
                      <a:stretch>
                        <a:fillRect/>
                      </a:stretch>
                    </p:blipFill>
                    <p:spPr>
                      <a:xfrm>
                        <a:off x="179512" y="4143672"/>
                        <a:ext cx="305549" cy="423068"/>
                      </a:xfrm>
                      <a:prstGeom prst="rect">
                        <a:avLst/>
                      </a:prstGeom>
                    </p:spPr>
                  </p:pic>
                </p:oleObj>
              </mc:Fallback>
            </mc:AlternateContent>
          </a:graphicData>
        </a:graphic>
      </p:graphicFrame>
      <p:graphicFrame>
        <p:nvGraphicFramePr>
          <p:cNvPr id="84" name="对象 83"/>
          <p:cNvGraphicFramePr>
            <a:graphicFrameLocks noChangeAspect="1"/>
          </p:cNvGraphicFramePr>
          <p:nvPr/>
        </p:nvGraphicFramePr>
        <p:xfrm>
          <a:off x="3419872" y="4105012"/>
          <a:ext cx="298574" cy="413410"/>
        </p:xfrm>
        <a:graphic>
          <a:graphicData uri="http://schemas.openxmlformats.org/presentationml/2006/ole">
            <mc:AlternateContent xmlns:mc="http://schemas.openxmlformats.org/markup-compatibility/2006">
              <mc:Choice xmlns:v="urn:schemas-microsoft-com:vml" Requires="v">
                <p:oleObj spid="_x0000_s58449" name="Equation" r:id="rId7" imgW="3962400" imgH="5486400" progId="Equation.DSMT4">
                  <p:embed/>
                </p:oleObj>
              </mc:Choice>
              <mc:Fallback>
                <p:oleObj name="Equation" r:id="rId7" imgW="3962400" imgH="5486400" progId="Equation.DSMT4">
                  <p:embed/>
                  <p:pic>
                    <p:nvPicPr>
                      <p:cNvPr id="0" name="图片 58448"/>
                      <p:cNvPicPr/>
                      <p:nvPr/>
                    </p:nvPicPr>
                    <p:blipFill>
                      <a:blip r:embed="rId8"/>
                      <a:stretch>
                        <a:fillRect/>
                      </a:stretch>
                    </p:blipFill>
                    <p:spPr>
                      <a:xfrm>
                        <a:off x="3419872" y="4105012"/>
                        <a:ext cx="298574" cy="413410"/>
                      </a:xfrm>
                      <a:prstGeom prst="rect">
                        <a:avLst/>
                      </a:prstGeom>
                    </p:spPr>
                  </p:pic>
                </p:oleObj>
              </mc:Fallback>
            </mc:AlternateContent>
          </a:graphicData>
        </a:graphic>
      </p:graphicFrame>
      <p:sp>
        <p:nvSpPr>
          <p:cNvPr id="85" name="文本框 84"/>
          <p:cNvSpPr txBox="1"/>
          <p:nvPr/>
        </p:nvSpPr>
        <p:spPr>
          <a:xfrm>
            <a:off x="960135" y="6165304"/>
            <a:ext cx="1800493" cy="369332"/>
          </a:xfrm>
          <a:prstGeom prst="rect">
            <a:avLst/>
          </a:prstGeom>
          <a:noFill/>
        </p:spPr>
        <p:txBody>
          <a:bodyPr wrap="none" rtlCol="0">
            <a:spAutoFit/>
          </a:bodyPr>
          <a:lstStyle/>
          <a:p>
            <a:r>
              <a:rPr lang="zh-CN" altLang="en-US" dirty="0"/>
              <a:t>任意分割超平面</a:t>
            </a:r>
            <a:endParaRPr lang="zh-CN" altLang="en-US" dirty="0"/>
          </a:p>
        </p:txBody>
      </p:sp>
      <p:sp>
        <p:nvSpPr>
          <p:cNvPr id="86" name="文本框 85"/>
          <p:cNvSpPr txBox="1"/>
          <p:nvPr/>
        </p:nvSpPr>
        <p:spPr>
          <a:xfrm>
            <a:off x="4125638" y="6165304"/>
            <a:ext cx="1800493" cy="369332"/>
          </a:xfrm>
          <a:prstGeom prst="rect">
            <a:avLst/>
          </a:prstGeom>
          <a:noFill/>
        </p:spPr>
        <p:txBody>
          <a:bodyPr wrap="none" rtlCol="0">
            <a:spAutoFit/>
          </a:bodyPr>
          <a:lstStyle/>
          <a:p>
            <a:r>
              <a:rPr lang="zh-CN" altLang="en-US" dirty="0"/>
              <a:t>最佳分割超平面</a:t>
            </a:r>
            <a:endParaRPr lang="zh-CN" altLang="en-US" dirty="0"/>
          </a:p>
        </p:txBody>
      </p:sp>
      <p:sp>
        <p:nvSpPr>
          <p:cNvPr id="87" name="云形标注 86"/>
          <p:cNvSpPr/>
          <p:nvPr/>
        </p:nvSpPr>
        <p:spPr>
          <a:xfrm>
            <a:off x="6300192" y="2633382"/>
            <a:ext cx="2597551" cy="1496351"/>
          </a:xfrm>
          <a:prstGeom prst="cloudCallout">
            <a:avLst>
              <a:gd name="adj1" fmla="val -55949"/>
              <a:gd name="adj2" fmla="val 7259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2"/>
                </a:solidFill>
              </a:rPr>
              <a:t>Svm</a:t>
            </a:r>
            <a:r>
              <a:rPr lang="zh-CN" altLang="en-US" dirty="0">
                <a:solidFill>
                  <a:schemeClr val="tx2"/>
                </a:solidFill>
              </a:rPr>
              <a:t>是从线性可分情况下的最优分类面发展而来</a:t>
            </a:r>
            <a:endParaRPr lang="zh-CN" altLang="en-US"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1000"/>
                                        <p:tgtEl>
                                          <p:spTgt spid="87"/>
                                        </p:tgtEl>
                                      </p:cBhvr>
                                    </p:animEffect>
                                    <p:anim calcmode="lin" valueType="num">
                                      <p:cBhvr>
                                        <p:cTn id="8" dur="1000" fill="hold"/>
                                        <p:tgtEl>
                                          <p:spTgt spid="87"/>
                                        </p:tgtEl>
                                        <p:attrNameLst>
                                          <p:attrName>ppt_x</p:attrName>
                                        </p:attrNameLst>
                                      </p:cBhvr>
                                      <p:tavLst>
                                        <p:tav tm="0">
                                          <p:val>
                                            <p:strVal val="#ppt_x"/>
                                          </p:val>
                                        </p:tav>
                                        <p:tav tm="100000">
                                          <p:val>
                                            <p:strVal val="#ppt_x"/>
                                          </p:val>
                                        </p:tav>
                                      </p:tavLst>
                                    </p:anim>
                                    <p:anim calcmode="lin" valueType="num">
                                      <p:cBhvr>
                                        <p:cTn id="9"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658" y="-366231"/>
            <a:ext cx="5791200" cy="1371600"/>
          </a:xfrm>
        </p:spPr>
        <p:txBody>
          <a:bodyPr/>
          <a:lstStyle/>
          <a:p>
            <a:r>
              <a:rPr lang="zh-CN" altLang="en-US" dirty="0"/>
              <a:t>线性可分情况下的</a:t>
            </a:r>
            <a:r>
              <a:rPr lang="en-US" altLang="zh-CN" dirty="0"/>
              <a:t>SVM</a:t>
            </a:r>
            <a:endParaRPr lang="zh-CN" altLang="en-US" dirty="0"/>
          </a:p>
        </p:txBody>
      </p:sp>
      <p:cxnSp>
        <p:nvCxnSpPr>
          <p:cNvPr id="4" name="直接箭头连接符 3"/>
          <p:cNvCxnSpPr/>
          <p:nvPr/>
        </p:nvCxnSpPr>
        <p:spPr>
          <a:xfrm flipV="1">
            <a:off x="4179180" y="4572127"/>
            <a:ext cx="3346505" cy="900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V="1">
            <a:off x="4179180" y="1772816"/>
            <a:ext cx="0" cy="2808311"/>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5928029" y="1988840"/>
            <a:ext cx="144016" cy="142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415096" y="2349711"/>
            <a:ext cx="144016" cy="142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206579" y="2388494"/>
            <a:ext cx="144016" cy="142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354618" y="2691338"/>
            <a:ext cx="144016" cy="1422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132222" y="2948573"/>
            <a:ext cx="144016" cy="142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矩形 10"/>
          <p:cNvSpPr/>
          <p:nvPr/>
        </p:nvSpPr>
        <p:spPr>
          <a:xfrm>
            <a:off x="4711496" y="3243564"/>
            <a:ext cx="144016" cy="1422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282610" y="3604911"/>
            <a:ext cx="144016" cy="1422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495980" y="3679854"/>
            <a:ext cx="144016" cy="1422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729596" y="3805588"/>
            <a:ext cx="144016" cy="1422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801604" y="4063113"/>
            <a:ext cx="144016" cy="1422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 name="直接连接符 15"/>
          <p:cNvCxnSpPr/>
          <p:nvPr/>
        </p:nvCxnSpPr>
        <p:spPr>
          <a:xfrm>
            <a:off x="4495980" y="3090824"/>
            <a:ext cx="1504057" cy="1043414"/>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747533" y="2304812"/>
            <a:ext cx="1646679" cy="1141241"/>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557096" y="2643613"/>
            <a:ext cx="1647134" cy="116197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5702523" y="3251417"/>
            <a:ext cx="429699" cy="696422"/>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22" name="对象 21"/>
          <p:cNvGraphicFramePr>
            <a:graphicFrameLocks noChangeAspect="1"/>
          </p:cNvGraphicFramePr>
          <p:nvPr/>
        </p:nvGraphicFramePr>
        <p:xfrm>
          <a:off x="7221381" y="4649990"/>
          <a:ext cx="292224" cy="438336"/>
        </p:xfrm>
        <a:graphic>
          <a:graphicData uri="http://schemas.openxmlformats.org/presentationml/2006/ole">
            <mc:AlternateContent xmlns:mc="http://schemas.openxmlformats.org/markup-compatibility/2006">
              <mc:Choice xmlns:v="urn:schemas-microsoft-com:vml" Requires="v">
                <p:oleObj spid="_x0000_s52856" name="Equation" r:id="rId1" imgW="3657600" imgH="5486400" progId="Equation.DSMT4">
                  <p:embed/>
                </p:oleObj>
              </mc:Choice>
              <mc:Fallback>
                <p:oleObj name="Equation" r:id="rId1" imgW="3657600" imgH="5486400" progId="Equation.DSMT4">
                  <p:embed/>
                  <p:pic>
                    <p:nvPicPr>
                      <p:cNvPr id="0" name="图片 52855"/>
                      <p:cNvPicPr/>
                      <p:nvPr/>
                    </p:nvPicPr>
                    <p:blipFill>
                      <a:blip r:embed="rId2"/>
                      <a:stretch>
                        <a:fillRect/>
                      </a:stretch>
                    </p:blipFill>
                    <p:spPr>
                      <a:xfrm>
                        <a:off x="7221381" y="4649990"/>
                        <a:ext cx="292224" cy="438336"/>
                      </a:xfrm>
                      <a:prstGeom prst="rect">
                        <a:avLst/>
                      </a:prstGeom>
                    </p:spPr>
                  </p:pic>
                </p:oleObj>
              </mc:Fallback>
            </mc:AlternateContent>
          </a:graphicData>
        </a:graphic>
      </p:graphicFrame>
      <p:graphicFrame>
        <p:nvGraphicFramePr>
          <p:cNvPr id="23" name="对象 22"/>
          <p:cNvGraphicFramePr>
            <a:graphicFrameLocks noChangeAspect="1"/>
          </p:cNvGraphicFramePr>
          <p:nvPr/>
        </p:nvGraphicFramePr>
        <p:xfrm>
          <a:off x="3801265" y="1655919"/>
          <a:ext cx="298574" cy="413410"/>
        </p:xfrm>
        <a:graphic>
          <a:graphicData uri="http://schemas.openxmlformats.org/presentationml/2006/ole">
            <mc:AlternateContent xmlns:mc="http://schemas.openxmlformats.org/markup-compatibility/2006">
              <mc:Choice xmlns:v="urn:schemas-microsoft-com:vml" Requires="v">
                <p:oleObj spid="_x0000_s52857" name="Equation" r:id="rId3" imgW="3962400" imgH="5486400" progId="Equation.DSMT4">
                  <p:embed/>
                </p:oleObj>
              </mc:Choice>
              <mc:Fallback>
                <p:oleObj name="Equation" r:id="rId3" imgW="3962400" imgH="5486400" progId="Equation.DSMT4">
                  <p:embed/>
                  <p:pic>
                    <p:nvPicPr>
                      <p:cNvPr id="0" name="图片 52856"/>
                      <p:cNvPicPr/>
                      <p:nvPr/>
                    </p:nvPicPr>
                    <p:blipFill>
                      <a:blip r:embed="rId4"/>
                      <a:stretch>
                        <a:fillRect/>
                      </a:stretch>
                    </p:blipFill>
                    <p:spPr>
                      <a:xfrm>
                        <a:off x="3801265" y="1655919"/>
                        <a:ext cx="298574" cy="413410"/>
                      </a:xfrm>
                      <a:prstGeom prst="rect">
                        <a:avLst/>
                      </a:prstGeom>
                    </p:spPr>
                  </p:pic>
                </p:oleObj>
              </mc:Fallback>
            </mc:AlternateContent>
          </a:graphicData>
        </a:graphic>
      </p:graphicFrame>
      <p:sp>
        <p:nvSpPr>
          <p:cNvPr id="24" name="文本框 23"/>
          <p:cNvSpPr txBox="1"/>
          <p:nvPr/>
        </p:nvSpPr>
        <p:spPr>
          <a:xfrm>
            <a:off x="4357333" y="4725144"/>
            <a:ext cx="2954655" cy="369332"/>
          </a:xfrm>
          <a:prstGeom prst="rect">
            <a:avLst/>
          </a:prstGeom>
          <a:noFill/>
        </p:spPr>
        <p:txBody>
          <a:bodyPr wrap="none" rtlCol="0">
            <a:spAutoFit/>
          </a:bodyPr>
          <a:lstStyle/>
          <a:p>
            <a:r>
              <a:rPr lang="zh-CN" altLang="en-US" dirty="0"/>
              <a:t>最佳分割超平面的分类间隔</a:t>
            </a:r>
            <a:endParaRPr lang="zh-CN" altLang="en-US" dirty="0"/>
          </a:p>
        </p:txBody>
      </p:sp>
      <p:graphicFrame>
        <p:nvGraphicFramePr>
          <p:cNvPr id="39" name="对象 38"/>
          <p:cNvGraphicFramePr>
            <a:graphicFrameLocks noChangeAspect="1"/>
          </p:cNvGraphicFramePr>
          <p:nvPr/>
        </p:nvGraphicFramePr>
        <p:xfrm>
          <a:off x="6456783" y="3138462"/>
          <a:ext cx="1211561" cy="352454"/>
        </p:xfrm>
        <a:graphic>
          <a:graphicData uri="http://schemas.openxmlformats.org/presentationml/2006/ole">
            <mc:AlternateContent xmlns:mc="http://schemas.openxmlformats.org/markup-compatibility/2006">
              <mc:Choice xmlns:v="urn:schemas-microsoft-com:vml" Requires="v">
                <p:oleObj spid="_x0000_s52858" name="Equation" r:id="rId5" imgW="16764000" imgH="4876800" progId="Equation.DSMT4">
                  <p:embed/>
                </p:oleObj>
              </mc:Choice>
              <mc:Fallback>
                <p:oleObj name="Equation" r:id="rId5" imgW="16764000" imgH="4876800" progId="Equation.DSMT4">
                  <p:embed/>
                  <p:pic>
                    <p:nvPicPr>
                      <p:cNvPr id="0" name="图片 52857"/>
                      <p:cNvPicPr/>
                      <p:nvPr/>
                    </p:nvPicPr>
                    <p:blipFill>
                      <a:blip r:embed="rId6"/>
                      <a:stretch>
                        <a:fillRect/>
                      </a:stretch>
                    </p:blipFill>
                    <p:spPr>
                      <a:xfrm>
                        <a:off x="6456783" y="3138462"/>
                        <a:ext cx="1211561" cy="352454"/>
                      </a:xfrm>
                      <a:prstGeom prst="rect">
                        <a:avLst/>
                      </a:prstGeom>
                    </p:spPr>
                  </p:pic>
                </p:oleObj>
              </mc:Fallback>
            </mc:AlternateContent>
          </a:graphicData>
        </a:graphic>
      </p:graphicFrame>
      <p:graphicFrame>
        <p:nvGraphicFramePr>
          <p:cNvPr id="40" name="对象 39"/>
          <p:cNvGraphicFramePr>
            <a:graphicFrameLocks noChangeAspect="1"/>
          </p:cNvGraphicFramePr>
          <p:nvPr/>
        </p:nvGraphicFramePr>
        <p:xfrm>
          <a:off x="5933324" y="4037013"/>
          <a:ext cx="1387475" cy="352425"/>
        </p:xfrm>
        <a:graphic>
          <a:graphicData uri="http://schemas.openxmlformats.org/presentationml/2006/ole">
            <mc:AlternateContent xmlns:mc="http://schemas.openxmlformats.org/markup-compatibility/2006">
              <mc:Choice xmlns:v="urn:schemas-microsoft-com:vml" Requires="v">
                <p:oleObj spid="_x0000_s52859" name="Equation" r:id="rId7" imgW="19202400" imgH="4876800" progId="Equation.DSMT4">
                  <p:embed/>
                </p:oleObj>
              </mc:Choice>
              <mc:Fallback>
                <p:oleObj name="Equation" r:id="rId7" imgW="19202400" imgH="4876800" progId="Equation.DSMT4">
                  <p:embed/>
                  <p:pic>
                    <p:nvPicPr>
                      <p:cNvPr id="0" name="图片 52858"/>
                      <p:cNvPicPr/>
                      <p:nvPr/>
                    </p:nvPicPr>
                    <p:blipFill>
                      <a:blip r:embed="rId8"/>
                      <a:stretch>
                        <a:fillRect/>
                      </a:stretch>
                    </p:blipFill>
                    <p:spPr>
                      <a:xfrm>
                        <a:off x="5933324" y="4037013"/>
                        <a:ext cx="1387475" cy="352425"/>
                      </a:xfrm>
                      <a:prstGeom prst="rect">
                        <a:avLst/>
                      </a:prstGeom>
                    </p:spPr>
                  </p:pic>
                </p:oleObj>
              </mc:Fallback>
            </mc:AlternateContent>
          </a:graphicData>
        </a:graphic>
      </p:graphicFrame>
      <p:graphicFrame>
        <p:nvGraphicFramePr>
          <p:cNvPr id="41" name="对象 40"/>
          <p:cNvGraphicFramePr>
            <a:graphicFrameLocks noChangeAspect="1"/>
          </p:cNvGraphicFramePr>
          <p:nvPr/>
        </p:nvGraphicFramePr>
        <p:xfrm>
          <a:off x="6308725" y="3500438"/>
          <a:ext cx="1214438" cy="633412"/>
        </p:xfrm>
        <a:graphic>
          <a:graphicData uri="http://schemas.openxmlformats.org/presentationml/2006/ole">
            <mc:AlternateContent xmlns:mc="http://schemas.openxmlformats.org/markup-compatibility/2006">
              <mc:Choice xmlns:v="urn:schemas-microsoft-com:vml" Requires="v">
                <p:oleObj spid="_x0000_s52860" name="Equation" r:id="rId9" imgW="20421600" imgH="10668000" progId="Equation.DSMT4">
                  <p:embed/>
                </p:oleObj>
              </mc:Choice>
              <mc:Fallback>
                <p:oleObj name="Equation" r:id="rId9" imgW="20421600" imgH="10668000" progId="Equation.DSMT4">
                  <p:embed/>
                  <p:pic>
                    <p:nvPicPr>
                      <p:cNvPr id="0" name="图片 52859"/>
                      <p:cNvPicPr/>
                      <p:nvPr/>
                    </p:nvPicPr>
                    <p:blipFill>
                      <a:blip r:embed="rId10"/>
                      <a:stretch>
                        <a:fillRect/>
                      </a:stretch>
                    </p:blipFill>
                    <p:spPr>
                      <a:xfrm>
                        <a:off x="6308725" y="3500438"/>
                        <a:ext cx="1214438" cy="633412"/>
                      </a:xfrm>
                      <a:prstGeom prst="rect">
                        <a:avLst/>
                      </a:prstGeom>
                    </p:spPr>
                  </p:pic>
                </p:oleObj>
              </mc:Fallback>
            </mc:AlternateContent>
          </a:graphicData>
        </a:graphic>
      </p:graphicFrame>
      <p:sp>
        <p:nvSpPr>
          <p:cNvPr id="42" name="文本框 41"/>
          <p:cNvSpPr txBox="1"/>
          <p:nvPr/>
        </p:nvSpPr>
        <p:spPr>
          <a:xfrm>
            <a:off x="611560" y="2132856"/>
            <a:ext cx="2031325" cy="738664"/>
          </a:xfrm>
          <a:prstGeom prst="rect">
            <a:avLst/>
          </a:prstGeom>
          <a:noFill/>
        </p:spPr>
        <p:txBody>
          <a:bodyPr wrap="none" rtlCol="0">
            <a:spAutoFit/>
          </a:bodyPr>
          <a:lstStyle/>
          <a:p>
            <a:r>
              <a:rPr lang="zh-CN" altLang="en-US" sz="2400" dirty="0"/>
              <a:t>最优化问题：</a:t>
            </a:r>
            <a:endParaRPr lang="en-US" altLang="zh-CN" sz="2400" dirty="0"/>
          </a:p>
          <a:p>
            <a:endParaRPr lang="zh-CN" altLang="en-US" dirty="0"/>
          </a:p>
        </p:txBody>
      </p:sp>
      <p:graphicFrame>
        <p:nvGraphicFramePr>
          <p:cNvPr id="43" name="对象 42"/>
          <p:cNvGraphicFramePr>
            <a:graphicFrameLocks noChangeAspect="1"/>
          </p:cNvGraphicFramePr>
          <p:nvPr/>
        </p:nvGraphicFramePr>
        <p:xfrm>
          <a:off x="927495" y="2832702"/>
          <a:ext cx="1746675" cy="1021640"/>
        </p:xfrm>
        <a:graphic>
          <a:graphicData uri="http://schemas.openxmlformats.org/presentationml/2006/ole">
            <mc:AlternateContent xmlns:mc="http://schemas.openxmlformats.org/markup-compatibility/2006">
              <mc:Choice xmlns:v="urn:schemas-microsoft-com:vml" Requires="v">
                <p:oleObj spid="_x0000_s52861" name="Equation" r:id="rId11" imgW="16154400" imgH="9448800" progId="Equation.DSMT4">
                  <p:embed/>
                </p:oleObj>
              </mc:Choice>
              <mc:Fallback>
                <p:oleObj name="Equation" r:id="rId11" imgW="16154400" imgH="9448800" progId="Equation.DSMT4">
                  <p:embed/>
                  <p:pic>
                    <p:nvPicPr>
                      <p:cNvPr id="0" name="图片 52860"/>
                      <p:cNvPicPr/>
                      <p:nvPr/>
                    </p:nvPicPr>
                    <p:blipFill>
                      <a:blip r:embed="rId12"/>
                      <a:stretch>
                        <a:fillRect/>
                      </a:stretch>
                    </p:blipFill>
                    <p:spPr>
                      <a:xfrm>
                        <a:off x="927495" y="2832702"/>
                        <a:ext cx="1746675" cy="1021640"/>
                      </a:xfrm>
                      <a:prstGeom prst="rect">
                        <a:avLst/>
                      </a:prstGeom>
                    </p:spPr>
                  </p:pic>
                </p:oleObj>
              </mc:Fallback>
            </mc:AlternateContent>
          </a:graphicData>
        </a:graphic>
      </p:graphicFrame>
      <p:sp>
        <p:nvSpPr>
          <p:cNvPr id="44" name="文本框 43"/>
          <p:cNvSpPr txBox="1"/>
          <p:nvPr/>
        </p:nvSpPr>
        <p:spPr>
          <a:xfrm>
            <a:off x="706382" y="3807462"/>
            <a:ext cx="678391" cy="461665"/>
          </a:xfrm>
          <a:prstGeom prst="rect">
            <a:avLst/>
          </a:prstGeom>
          <a:noFill/>
        </p:spPr>
        <p:txBody>
          <a:bodyPr wrap="none" rtlCol="0">
            <a:spAutoFit/>
          </a:bodyPr>
          <a:lstStyle/>
          <a:p>
            <a:r>
              <a:rPr lang="en-US" altLang="zh-CN" sz="2400" dirty="0" err="1"/>
              <a:t>s.t.</a:t>
            </a:r>
            <a:r>
              <a:rPr lang="en-US" altLang="zh-CN" sz="2400" dirty="0"/>
              <a:t> </a:t>
            </a:r>
            <a:endParaRPr lang="zh-CN" altLang="en-US" sz="2400" dirty="0"/>
          </a:p>
        </p:txBody>
      </p:sp>
      <p:graphicFrame>
        <p:nvGraphicFramePr>
          <p:cNvPr id="46" name="对象 45"/>
          <p:cNvGraphicFramePr>
            <a:graphicFrameLocks noChangeAspect="1"/>
          </p:cNvGraphicFramePr>
          <p:nvPr/>
        </p:nvGraphicFramePr>
        <p:xfrm>
          <a:off x="395288" y="4343400"/>
          <a:ext cx="3063875" cy="612775"/>
        </p:xfrm>
        <a:graphic>
          <a:graphicData uri="http://schemas.openxmlformats.org/presentationml/2006/ole">
            <mc:AlternateContent xmlns:mc="http://schemas.openxmlformats.org/markup-compatibility/2006">
              <mc:Choice xmlns:v="urn:schemas-microsoft-com:vml" Requires="v">
                <p:oleObj spid="_x0000_s52862" name="Equation" r:id="rId13" imgW="28956000" imgH="5791200" progId="Equation.DSMT4">
                  <p:embed/>
                </p:oleObj>
              </mc:Choice>
              <mc:Fallback>
                <p:oleObj name="Equation" r:id="rId13" imgW="28956000" imgH="5791200" progId="Equation.DSMT4">
                  <p:embed/>
                  <p:pic>
                    <p:nvPicPr>
                      <p:cNvPr id="0" name="图片 52861"/>
                      <p:cNvPicPr/>
                      <p:nvPr/>
                    </p:nvPicPr>
                    <p:blipFill>
                      <a:blip r:embed="rId14"/>
                      <a:stretch>
                        <a:fillRect/>
                      </a:stretch>
                    </p:blipFill>
                    <p:spPr>
                      <a:xfrm>
                        <a:off x="395288" y="4343400"/>
                        <a:ext cx="3063875" cy="612775"/>
                      </a:xfrm>
                      <a:prstGeom prst="rect">
                        <a:avLst/>
                      </a:prstGeom>
                    </p:spPr>
                  </p:pic>
                </p:oleObj>
              </mc:Fallback>
            </mc:AlternateContent>
          </a:graphicData>
        </a:graphic>
      </p:graphicFrame>
      <p:sp>
        <p:nvSpPr>
          <p:cNvPr id="47" name="椭圆 46"/>
          <p:cNvSpPr/>
          <p:nvPr/>
        </p:nvSpPr>
        <p:spPr>
          <a:xfrm>
            <a:off x="5257272" y="2581497"/>
            <a:ext cx="360040" cy="3353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4597400" y="3140968"/>
            <a:ext cx="360040" cy="3353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164956" y="3487549"/>
            <a:ext cx="360040" cy="3353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椭圆 49"/>
          <p:cNvSpPr/>
          <p:nvPr/>
        </p:nvSpPr>
        <p:spPr>
          <a:xfrm>
            <a:off x="274319" y="5772056"/>
            <a:ext cx="360040" cy="3353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文本框 50"/>
          <p:cNvSpPr txBox="1"/>
          <p:nvPr/>
        </p:nvSpPr>
        <p:spPr>
          <a:xfrm>
            <a:off x="780183" y="5704861"/>
            <a:ext cx="8186857" cy="461665"/>
          </a:xfrm>
          <a:prstGeom prst="rect">
            <a:avLst/>
          </a:prstGeom>
          <a:noFill/>
        </p:spPr>
        <p:txBody>
          <a:bodyPr wrap="none" rtlCol="0">
            <a:spAutoFit/>
          </a:bodyPr>
          <a:lstStyle/>
          <a:p>
            <a:r>
              <a:rPr lang="zh-CN" altLang="en-US" sz="2400" dirty="0"/>
              <a:t>为支持向量，只有支持向量对最优分割超平面的定义有贡献</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1000"/>
                                        <p:tgtEl>
                                          <p:spTgt spid="50"/>
                                        </p:tgtEl>
                                      </p:cBhvr>
                                    </p:animEffect>
                                    <p:anim calcmode="lin" valueType="num">
                                      <p:cBhvr>
                                        <p:cTn id="13" dur="1000" fill="hold"/>
                                        <p:tgtEl>
                                          <p:spTgt spid="50"/>
                                        </p:tgtEl>
                                        <p:attrNameLst>
                                          <p:attrName>ppt_x</p:attrName>
                                        </p:attrNameLst>
                                      </p:cBhvr>
                                      <p:tavLst>
                                        <p:tav tm="0">
                                          <p:val>
                                            <p:strVal val="#ppt_x"/>
                                          </p:val>
                                        </p:tav>
                                        <p:tav tm="100000">
                                          <p:val>
                                            <p:strVal val="#ppt_x"/>
                                          </p:val>
                                        </p:tav>
                                      </p:tavLst>
                                    </p:anim>
                                    <p:anim calcmode="lin" valueType="num">
                                      <p:cBhvr>
                                        <p:cTn id="14" dur="1000" fill="hold"/>
                                        <p:tgtEl>
                                          <p:spTgt spid="5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1000"/>
                                        <p:tgtEl>
                                          <p:spTgt spid="48"/>
                                        </p:tgtEl>
                                      </p:cBhvr>
                                    </p:animEffect>
                                    <p:anim calcmode="lin" valueType="num">
                                      <p:cBhvr>
                                        <p:cTn id="18" dur="1000" fill="hold"/>
                                        <p:tgtEl>
                                          <p:spTgt spid="48"/>
                                        </p:tgtEl>
                                        <p:attrNameLst>
                                          <p:attrName>ppt_x</p:attrName>
                                        </p:attrNameLst>
                                      </p:cBhvr>
                                      <p:tavLst>
                                        <p:tav tm="0">
                                          <p:val>
                                            <p:strVal val="#ppt_x"/>
                                          </p:val>
                                        </p:tav>
                                        <p:tav tm="100000">
                                          <p:val>
                                            <p:strVal val="#ppt_x"/>
                                          </p:val>
                                        </p:tav>
                                      </p:tavLst>
                                    </p:anim>
                                    <p:anim calcmode="lin" valueType="num">
                                      <p:cBhvr>
                                        <p:cTn id="19" dur="1000" fill="hold"/>
                                        <p:tgtEl>
                                          <p:spTgt spid="4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1000"/>
                                        <p:tgtEl>
                                          <p:spTgt spid="47"/>
                                        </p:tgtEl>
                                      </p:cBhvr>
                                    </p:animEffect>
                                    <p:anim calcmode="lin" valueType="num">
                                      <p:cBhvr>
                                        <p:cTn id="23" dur="1000" fill="hold"/>
                                        <p:tgtEl>
                                          <p:spTgt spid="47"/>
                                        </p:tgtEl>
                                        <p:attrNameLst>
                                          <p:attrName>ppt_x</p:attrName>
                                        </p:attrNameLst>
                                      </p:cBhvr>
                                      <p:tavLst>
                                        <p:tav tm="0">
                                          <p:val>
                                            <p:strVal val="#ppt_x"/>
                                          </p:val>
                                        </p:tav>
                                        <p:tav tm="100000">
                                          <p:val>
                                            <p:strVal val="#ppt_x"/>
                                          </p:val>
                                        </p:tav>
                                      </p:tavLst>
                                    </p:anim>
                                    <p:anim calcmode="lin" valueType="num">
                                      <p:cBhvr>
                                        <p:cTn id="24" dur="1000" fill="hold"/>
                                        <p:tgtEl>
                                          <p:spTgt spid="4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1000"/>
                                        <p:tgtEl>
                                          <p:spTgt spid="49"/>
                                        </p:tgtEl>
                                      </p:cBhvr>
                                    </p:animEffect>
                                    <p:anim calcmode="lin" valueType="num">
                                      <p:cBhvr>
                                        <p:cTn id="28" dur="1000" fill="hold"/>
                                        <p:tgtEl>
                                          <p:spTgt spid="49"/>
                                        </p:tgtEl>
                                        <p:attrNameLst>
                                          <p:attrName>ppt_x</p:attrName>
                                        </p:attrNameLst>
                                      </p:cBhvr>
                                      <p:tavLst>
                                        <p:tav tm="0">
                                          <p:val>
                                            <p:strVal val="#ppt_x"/>
                                          </p:val>
                                        </p:tav>
                                        <p:tav tm="100000">
                                          <p:val>
                                            <p:strVal val="#ppt_x"/>
                                          </p:val>
                                        </p:tav>
                                      </p:tavLst>
                                    </p:anim>
                                    <p:anim calcmode="lin" valueType="num">
                                      <p:cBhvr>
                                        <p:cTn id="29"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5259300" y="5445224"/>
            <a:ext cx="3489164" cy="13681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2"/>
                </a:solidFill>
              </a:rPr>
              <a:t>分类间隔支持向量，</a:t>
            </a:r>
            <a:endParaRPr lang="en-US" altLang="zh-CN" dirty="0">
              <a:solidFill>
                <a:schemeClr val="tx2"/>
              </a:solidFill>
            </a:endParaRPr>
          </a:p>
          <a:p>
            <a:r>
              <a:rPr lang="zh-CN" altLang="en-US" dirty="0">
                <a:solidFill>
                  <a:srgbClr val="00B050"/>
                </a:solidFill>
              </a:rPr>
              <a:t>非分类间隔支持向量，</a:t>
            </a:r>
            <a:endParaRPr lang="en-US" altLang="zh-CN" dirty="0">
              <a:solidFill>
                <a:srgbClr val="00B050"/>
              </a:solidFill>
            </a:endParaRPr>
          </a:p>
          <a:p>
            <a:r>
              <a:rPr lang="zh-CN" altLang="en-US" dirty="0">
                <a:solidFill>
                  <a:srgbClr val="00B0F0"/>
                </a:solidFill>
              </a:rPr>
              <a:t>非分类间隔支持向量，</a:t>
            </a:r>
            <a:endParaRPr lang="zh-CN" altLang="en-US" dirty="0">
              <a:solidFill>
                <a:srgbClr val="00B0F0"/>
              </a:solidFill>
            </a:endParaRPr>
          </a:p>
        </p:txBody>
      </p:sp>
      <p:sp>
        <p:nvSpPr>
          <p:cNvPr id="2" name="标题 1"/>
          <p:cNvSpPr>
            <a:spLocks noGrp="1"/>
          </p:cNvSpPr>
          <p:nvPr>
            <p:ph type="title"/>
          </p:nvPr>
        </p:nvSpPr>
        <p:spPr>
          <a:xfrm>
            <a:off x="457200" y="-243408"/>
            <a:ext cx="6147916" cy="1371600"/>
          </a:xfrm>
        </p:spPr>
        <p:txBody>
          <a:bodyPr/>
          <a:lstStyle/>
          <a:p>
            <a:r>
              <a:rPr lang="zh-CN" altLang="en-US" dirty="0"/>
              <a:t>非线性可分情况下的</a:t>
            </a:r>
            <a:r>
              <a:rPr lang="en-US" altLang="zh-CN" dirty="0"/>
              <a:t>C-SVM</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放宽约束，引入松弛变量            ，</a:t>
            </a:r>
            <a:endParaRPr lang="en-US" altLang="zh-CN" dirty="0"/>
          </a:p>
          <a:p>
            <a:r>
              <a:rPr lang="zh-CN" altLang="en-US" dirty="0"/>
              <a:t>约束条件变为：</a:t>
            </a:r>
            <a:endParaRPr lang="en-US" altLang="zh-CN" dirty="0"/>
          </a:p>
          <a:p>
            <a:endParaRPr lang="en-US" altLang="zh-CN" dirty="0"/>
          </a:p>
          <a:p>
            <a:endParaRPr lang="en-US" altLang="zh-CN" dirty="0"/>
          </a:p>
          <a:p>
            <a:r>
              <a:rPr lang="zh-CN" altLang="en-US" dirty="0"/>
              <a:t>目标函数变为：</a:t>
            </a:r>
            <a:endParaRPr lang="en-US" altLang="zh-CN" dirty="0"/>
          </a:p>
          <a:p>
            <a:endParaRPr lang="en-US" altLang="zh-CN" dirty="0"/>
          </a:p>
          <a:p>
            <a:endParaRPr lang="en-US" altLang="zh-CN" dirty="0"/>
          </a:p>
          <a:p>
            <a:r>
              <a:rPr lang="zh-CN" altLang="en-US" dirty="0"/>
              <a:t>其中     为错误代价系数，通过调整它，</a:t>
            </a:r>
            <a:endParaRPr lang="en-US" altLang="zh-CN" dirty="0"/>
          </a:p>
          <a:p>
            <a:r>
              <a:rPr lang="zh-CN" altLang="en-US" dirty="0"/>
              <a:t>可以实现两者之间的平衡</a:t>
            </a:r>
            <a:endParaRPr lang="en-US" altLang="zh-CN" dirty="0"/>
          </a:p>
          <a:p>
            <a:r>
              <a:rPr lang="zh-CN" altLang="en-US" dirty="0"/>
              <a:t>     </a:t>
            </a:r>
            <a:endParaRPr lang="zh-CN" altLang="en-US" dirty="0"/>
          </a:p>
        </p:txBody>
      </p:sp>
      <p:graphicFrame>
        <p:nvGraphicFramePr>
          <p:cNvPr id="4" name="对象 3"/>
          <p:cNvGraphicFramePr>
            <a:graphicFrameLocks noChangeAspect="1"/>
          </p:cNvGraphicFramePr>
          <p:nvPr/>
        </p:nvGraphicFramePr>
        <p:xfrm>
          <a:off x="3491880" y="1772920"/>
          <a:ext cx="681856" cy="340928"/>
        </p:xfrm>
        <a:graphic>
          <a:graphicData uri="http://schemas.openxmlformats.org/presentationml/2006/ole">
            <mc:AlternateContent xmlns:mc="http://schemas.openxmlformats.org/markup-compatibility/2006">
              <mc:Choice xmlns:v="urn:schemas-microsoft-com:vml" Requires="v">
                <p:oleObj spid="_x0000_s53827" name="Equation" r:id="rId1" imgW="8534400" imgH="4267200" progId="Equation.DSMT4">
                  <p:embed/>
                </p:oleObj>
              </mc:Choice>
              <mc:Fallback>
                <p:oleObj name="Equation" r:id="rId1" imgW="8534400" imgH="4267200" progId="Equation.DSMT4">
                  <p:embed/>
                  <p:pic>
                    <p:nvPicPr>
                      <p:cNvPr id="0" name="图片 53826"/>
                      <p:cNvPicPr/>
                      <p:nvPr/>
                    </p:nvPicPr>
                    <p:blipFill>
                      <a:blip r:embed="rId2"/>
                      <a:stretch>
                        <a:fillRect/>
                      </a:stretch>
                    </p:blipFill>
                    <p:spPr>
                      <a:xfrm>
                        <a:off x="3491880" y="1772920"/>
                        <a:ext cx="681856" cy="340928"/>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729787" y="2738636"/>
          <a:ext cx="2762093" cy="546348"/>
        </p:xfrm>
        <a:graphic>
          <a:graphicData uri="http://schemas.openxmlformats.org/presentationml/2006/ole">
            <mc:AlternateContent xmlns:mc="http://schemas.openxmlformats.org/markup-compatibility/2006">
              <mc:Choice xmlns:v="urn:schemas-microsoft-com:vml" Requires="v">
                <p:oleObj spid="_x0000_s53828" name="Equation" r:id="rId3" imgW="27736800" imgH="5486400" progId="Equation.DSMT4">
                  <p:embed/>
                </p:oleObj>
              </mc:Choice>
              <mc:Fallback>
                <p:oleObj name="Equation" r:id="rId3" imgW="27736800" imgH="5486400" progId="Equation.DSMT4">
                  <p:embed/>
                  <p:pic>
                    <p:nvPicPr>
                      <p:cNvPr id="0" name="图片 53827"/>
                      <p:cNvPicPr/>
                      <p:nvPr/>
                    </p:nvPicPr>
                    <p:blipFill>
                      <a:blip r:embed="rId4"/>
                      <a:stretch>
                        <a:fillRect/>
                      </a:stretch>
                    </p:blipFill>
                    <p:spPr>
                      <a:xfrm>
                        <a:off x="729787" y="2738636"/>
                        <a:ext cx="2762093" cy="546348"/>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689147" y="3716958"/>
          <a:ext cx="2235200" cy="792162"/>
        </p:xfrm>
        <a:graphic>
          <a:graphicData uri="http://schemas.openxmlformats.org/presentationml/2006/ole">
            <mc:AlternateContent xmlns:mc="http://schemas.openxmlformats.org/markup-compatibility/2006">
              <mc:Choice xmlns:v="urn:schemas-microsoft-com:vml" Requires="v">
                <p:oleObj spid="_x0000_s53829" name="Equation" r:id="rId5" imgW="29260800" imgH="10363200" progId="Equation.DSMT4">
                  <p:embed/>
                </p:oleObj>
              </mc:Choice>
              <mc:Fallback>
                <p:oleObj name="Equation" r:id="rId5" imgW="29260800" imgH="10363200" progId="Equation.DSMT4">
                  <p:embed/>
                  <p:pic>
                    <p:nvPicPr>
                      <p:cNvPr id="0" name="图片 53828"/>
                      <p:cNvPicPr/>
                      <p:nvPr/>
                    </p:nvPicPr>
                    <p:blipFill>
                      <a:blip r:embed="rId6"/>
                      <a:stretch>
                        <a:fillRect/>
                      </a:stretch>
                    </p:blipFill>
                    <p:spPr>
                      <a:xfrm>
                        <a:off x="689147" y="3716958"/>
                        <a:ext cx="2235200" cy="792162"/>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1043608" y="4597881"/>
          <a:ext cx="364232" cy="391916"/>
        </p:xfrm>
        <a:graphic>
          <a:graphicData uri="http://schemas.openxmlformats.org/presentationml/2006/ole">
            <mc:AlternateContent xmlns:mc="http://schemas.openxmlformats.org/markup-compatibility/2006">
              <mc:Choice xmlns:v="urn:schemas-microsoft-com:vml" Requires="v">
                <p:oleObj spid="_x0000_s53830" name="Equation" r:id="rId7" imgW="3657600" imgH="4267200" progId="Equation.DSMT4">
                  <p:embed/>
                </p:oleObj>
              </mc:Choice>
              <mc:Fallback>
                <p:oleObj name="Equation" r:id="rId7" imgW="3657600" imgH="4267200" progId="Equation.DSMT4">
                  <p:embed/>
                  <p:pic>
                    <p:nvPicPr>
                      <p:cNvPr id="0" name="图片 53829"/>
                      <p:cNvPicPr/>
                      <p:nvPr/>
                    </p:nvPicPr>
                    <p:blipFill>
                      <a:blip r:embed="rId8"/>
                      <a:stretch>
                        <a:fillRect/>
                      </a:stretch>
                    </p:blipFill>
                    <p:spPr>
                      <a:xfrm>
                        <a:off x="1043608" y="4597881"/>
                        <a:ext cx="364232" cy="391916"/>
                      </a:xfrm>
                      <a:prstGeom prst="rect">
                        <a:avLst/>
                      </a:prstGeom>
                    </p:spPr>
                  </p:pic>
                </p:oleObj>
              </mc:Fallback>
            </mc:AlternateContent>
          </a:graphicData>
        </a:graphic>
      </p:graphicFrame>
      <p:cxnSp>
        <p:nvCxnSpPr>
          <p:cNvPr id="8" name="直接箭头连接符 7"/>
          <p:cNvCxnSpPr/>
          <p:nvPr/>
        </p:nvCxnSpPr>
        <p:spPr>
          <a:xfrm flipV="1">
            <a:off x="5259300" y="4706851"/>
            <a:ext cx="3346505" cy="900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5259300" y="1907540"/>
            <a:ext cx="0" cy="2808311"/>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7008149" y="2123564"/>
            <a:ext cx="144016" cy="142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495216" y="2484435"/>
            <a:ext cx="144016" cy="142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688464" y="2289306"/>
            <a:ext cx="144016" cy="142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434738" y="2826062"/>
            <a:ext cx="144016" cy="1422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212342" y="3083297"/>
            <a:ext cx="144016" cy="142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矩形 14"/>
          <p:cNvSpPr/>
          <p:nvPr/>
        </p:nvSpPr>
        <p:spPr>
          <a:xfrm>
            <a:off x="5791616" y="3378288"/>
            <a:ext cx="144016" cy="1422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362730" y="3739635"/>
            <a:ext cx="144016" cy="1422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576100" y="3814578"/>
            <a:ext cx="144016" cy="1422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809716" y="3940312"/>
            <a:ext cx="144016" cy="1422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881724" y="4197837"/>
            <a:ext cx="144016" cy="1422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20" name="直接连接符 19"/>
          <p:cNvCxnSpPr/>
          <p:nvPr/>
        </p:nvCxnSpPr>
        <p:spPr>
          <a:xfrm>
            <a:off x="5576100" y="3225548"/>
            <a:ext cx="1504057" cy="1043414"/>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827653" y="2439536"/>
            <a:ext cx="1646679" cy="1141241"/>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637216" y="2778337"/>
            <a:ext cx="1647134" cy="116197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004048" y="4859868"/>
            <a:ext cx="3877985" cy="369332"/>
          </a:xfrm>
          <a:prstGeom prst="rect">
            <a:avLst/>
          </a:prstGeom>
          <a:noFill/>
        </p:spPr>
        <p:txBody>
          <a:bodyPr wrap="none" rtlCol="0">
            <a:spAutoFit/>
          </a:bodyPr>
          <a:lstStyle/>
          <a:p>
            <a:r>
              <a:rPr lang="zh-CN" altLang="en-US" dirty="0"/>
              <a:t>非线性可分情况下的最佳分割超平面</a:t>
            </a:r>
            <a:endParaRPr lang="zh-CN" altLang="en-US" dirty="0"/>
          </a:p>
        </p:txBody>
      </p:sp>
      <p:sp>
        <p:nvSpPr>
          <p:cNvPr id="30" name="椭圆 29"/>
          <p:cNvSpPr/>
          <p:nvPr/>
        </p:nvSpPr>
        <p:spPr>
          <a:xfrm>
            <a:off x="6337392" y="2716221"/>
            <a:ext cx="360040" cy="3353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5677520" y="3275692"/>
            <a:ext cx="360040" cy="3353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245076" y="3622273"/>
            <a:ext cx="360040" cy="3353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3" name="矩形 32"/>
          <p:cNvSpPr/>
          <p:nvPr/>
        </p:nvSpPr>
        <p:spPr>
          <a:xfrm>
            <a:off x="6208756" y="3332583"/>
            <a:ext cx="111732" cy="1506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6788536" y="3382661"/>
            <a:ext cx="144016" cy="142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椭圆 34"/>
          <p:cNvSpPr/>
          <p:nvPr/>
        </p:nvSpPr>
        <p:spPr>
          <a:xfrm>
            <a:off x="5992089" y="3611091"/>
            <a:ext cx="144016" cy="142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p:cNvSpPr/>
          <p:nvPr/>
        </p:nvSpPr>
        <p:spPr>
          <a:xfrm>
            <a:off x="6948264" y="2422653"/>
            <a:ext cx="144016" cy="142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7160549" y="2710685"/>
            <a:ext cx="144016" cy="142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876256" y="2782693"/>
            <a:ext cx="144016" cy="142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60549" y="2275964"/>
            <a:ext cx="144016" cy="142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7312949" y="2428364"/>
            <a:ext cx="144016" cy="142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7465349" y="2580764"/>
            <a:ext cx="144016" cy="142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7322310" y="2865724"/>
            <a:ext cx="144016" cy="142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504286" y="2812794"/>
            <a:ext cx="144016" cy="142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7434483" y="3212782"/>
            <a:ext cx="144016" cy="142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6052435" y="3950134"/>
            <a:ext cx="144016" cy="1422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266916" y="4030563"/>
            <a:ext cx="144016" cy="1422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6146026" y="4267005"/>
            <a:ext cx="144016" cy="1422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408932" y="4337168"/>
            <a:ext cx="144016" cy="1422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1" name="对象 50"/>
          <p:cNvGraphicFramePr>
            <a:graphicFrameLocks noChangeAspect="1"/>
          </p:cNvGraphicFramePr>
          <p:nvPr/>
        </p:nvGraphicFramePr>
        <p:xfrm>
          <a:off x="7591102" y="6193106"/>
          <a:ext cx="648082" cy="402258"/>
        </p:xfrm>
        <a:graphic>
          <a:graphicData uri="http://schemas.openxmlformats.org/presentationml/2006/ole">
            <mc:AlternateContent xmlns:mc="http://schemas.openxmlformats.org/markup-compatibility/2006">
              <mc:Choice xmlns:v="urn:schemas-microsoft-com:vml" Requires="v">
                <p:oleObj spid="_x0000_s53831" name="Equation" r:id="rId9" imgW="8839200" imgH="5486400" progId="Equation.DSMT4">
                  <p:embed/>
                </p:oleObj>
              </mc:Choice>
              <mc:Fallback>
                <p:oleObj name="Equation" r:id="rId9" imgW="8839200" imgH="5486400" progId="Equation.DSMT4">
                  <p:embed/>
                  <p:pic>
                    <p:nvPicPr>
                      <p:cNvPr id="0" name="图片 53830"/>
                      <p:cNvPicPr/>
                      <p:nvPr/>
                    </p:nvPicPr>
                    <p:blipFill>
                      <a:blip r:embed="rId10"/>
                      <a:stretch>
                        <a:fillRect/>
                      </a:stretch>
                    </p:blipFill>
                    <p:spPr>
                      <a:xfrm>
                        <a:off x="7591102" y="6193106"/>
                        <a:ext cx="648082" cy="402258"/>
                      </a:xfrm>
                      <a:prstGeom prst="rect">
                        <a:avLst/>
                      </a:prstGeom>
                    </p:spPr>
                  </p:pic>
                </p:oleObj>
              </mc:Fallback>
            </mc:AlternateContent>
          </a:graphicData>
        </a:graphic>
      </p:graphicFrame>
      <p:graphicFrame>
        <p:nvGraphicFramePr>
          <p:cNvPr id="52" name="对象 51"/>
          <p:cNvGraphicFramePr>
            <a:graphicFrameLocks noChangeAspect="1"/>
          </p:cNvGraphicFramePr>
          <p:nvPr/>
        </p:nvGraphicFramePr>
        <p:xfrm>
          <a:off x="7372350" y="5634990"/>
          <a:ext cx="692150" cy="401638"/>
        </p:xfrm>
        <a:graphic>
          <a:graphicData uri="http://schemas.openxmlformats.org/presentationml/2006/ole">
            <mc:AlternateContent xmlns:mc="http://schemas.openxmlformats.org/markup-compatibility/2006">
              <mc:Choice xmlns:v="urn:schemas-microsoft-com:vml" Requires="v">
                <p:oleObj spid="_x0000_s53832" name="Equation" r:id="rId11" imgW="9448800" imgH="5486400" progId="Equation.DSMT4">
                  <p:embed/>
                </p:oleObj>
              </mc:Choice>
              <mc:Fallback>
                <p:oleObj name="Equation" r:id="rId11" imgW="9448800" imgH="5486400" progId="Equation.DSMT4">
                  <p:embed/>
                  <p:pic>
                    <p:nvPicPr>
                      <p:cNvPr id="0" name="图片 53831"/>
                      <p:cNvPicPr/>
                      <p:nvPr/>
                    </p:nvPicPr>
                    <p:blipFill>
                      <a:blip r:embed="rId12"/>
                      <a:stretch>
                        <a:fillRect/>
                      </a:stretch>
                    </p:blipFill>
                    <p:spPr>
                      <a:xfrm>
                        <a:off x="7372350" y="5634990"/>
                        <a:ext cx="692150" cy="401638"/>
                      </a:xfrm>
                      <a:prstGeom prst="rect">
                        <a:avLst/>
                      </a:prstGeom>
                    </p:spPr>
                  </p:pic>
                </p:oleObj>
              </mc:Fallback>
            </mc:AlternateContent>
          </a:graphicData>
        </a:graphic>
      </p:graphicFrame>
      <p:graphicFrame>
        <p:nvGraphicFramePr>
          <p:cNvPr id="53" name="对象 52"/>
          <p:cNvGraphicFramePr>
            <a:graphicFrameLocks noChangeAspect="1"/>
          </p:cNvGraphicFramePr>
          <p:nvPr/>
        </p:nvGraphicFramePr>
        <p:xfrm>
          <a:off x="7577336" y="5958205"/>
          <a:ext cx="1027112" cy="401638"/>
        </p:xfrm>
        <a:graphic>
          <a:graphicData uri="http://schemas.openxmlformats.org/presentationml/2006/ole">
            <mc:AlternateContent xmlns:mc="http://schemas.openxmlformats.org/markup-compatibility/2006">
              <mc:Choice xmlns:v="urn:schemas-microsoft-com:vml" Requires="v">
                <p:oleObj spid="_x0000_s53833" name="Equation" r:id="rId13" imgW="14020800" imgH="5486400" progId="Equation.DSMT4">
                  <p:embed/>
                </p:oleObj>
              </mc:Choice>
              <mc:Fallback>
                <p:oleObj name="Equation" r:id="rId13" imgW="14020800" imgH="5486400" progId="Equation.DSMT4">
                  <p:embed/>
                  <p:pic>
                    <p:nvPicPr>
                      <p:cNvPr id="0" name="图片 53832"/>
                      <p:cNvPicPr/>
                      <p:nvPr/>
                    </p:nvPicPr>
                    <p:blipFill>
                      <a:blip r:embed="rId14"/>
                      <a:stretch>
                        <a:fillRect/>
                      </a:stretch>
                    </p:blipFill>
                    <p:spPr>
                      <a:xfrm>
                        <a:off x="7577336" y="5958205"/>
                        <a:ext cx="1027112" cy="401638"/>
                      </a:xfrm>
                      <a:prstGeom prst="rect">
                        <a:avLst/>
                      </a:prstGeom>
                    </p:spPr>
                  </p:pic>
                </p:oleObj>
              </mc:Fallback>
            </mc:AlternateContent>
          </a:graphicData>
        </a:graphic>
      </p:graphicFrame>
      <p:sp>
        <p:nvSpPr>
          <p:cNvPr id="54" name="椭圆 53"/>
          <p:cNvSpPr/>
          <p:nvPr/>
        </p:nvSpPr>
        <p:spPr>
          <a:xfrm>
            <a:off x="6093941" y="3241589"/>
            <a:ext cx="360040" cy="33539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892183" y="3559524"/>
            <a:ext cx="360040" cy="33539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6703096" y="3275691"/>
            <a:ext cx="360040" cy="33539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6905744" y="2920568"/>
            <a:ext cx="360040" cy="33539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58" name="矩形 57"/>
          <p:cNvSpPr/>
          <p:nvPr/>
        </p:nvSpPr>
        <p:spPr>
          <a:xfrm>
            <a:off x="7005179" y="3026580"/>
            <a:ext cx="144016" cy="1422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1000"/>
                                        <p:tgtEl>
                                          <p:spTgt spid="54"/>
                                        </p:tgtEl>
                                      </p:cBhvr>
                                    </p:animEffect>
                                    <p:anim calcmode="lin" valueType="num">
                                      <p:cBhvr>
                                        <p:cTn id="25" dur="1000" fill="hold"/>
                                        <p:tgtEl>
                                          <p:spTgt spid="54"/>
                                        </p:tgtEl>
                                        <p:attrNameLst>
                                          <p:attrName>ppt_x</p:attrName>
                                        </p:attrNameLst>
                                      </p:cBhvr>
                                      <p:tavLst>
                                        <p:tav tm="0">
                                          <p:val>
                                            <p:strVal val="#ppt_x"/>
                                          </p:val>
                                        </p:tav>
                                        <p:tav tm="100000">
                                          <p:val>
                                            <p:strVal val="#ppt_x"/>
                                          </p:val>
                                        </p:tav>
                                      </p:tavLst>
                                    </p:anim>
                                    <p:anim calcmode="lin" valueType="num">
                                      <p:cBhvr>
                                        <p:cTn id="26" dur="1000" fill="hold"/>
                                        <p:tgtEl>
                                          <p:spTgt spid="5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1000"/>
                                        <p:tgtEl>
                                          <p:spTgt spid="56"/>
                                        </p:tgtEl>
                                      </p:cBhvr>
                                    </p:animEffect>
                                    <p:anim calcmode="lin" valueType="num">
                                      <p:cBhvr>
                                        <p:cTn id="30" dur="1000" fill="hold"/>
                                        <p:tgtEl>
                                          <p:spTgt spid="56"/>
                                        </p:tgtEl>
                                        <p:attrNameLst>
                                          <p:attrName>ppt_x</p:attrName>
                                        </p:attrNameLst>
                                      </p:cBhvr>
                                      <p:tavLst>
                                        <p:tav tm="0">
                                          <p:val>
                                            <p:strVal val="#ppt_x"/>
                                          </p:val>
                                        </p:tav>
                                        <p:tav tm="100000">
                                          <p:val>
                                            <p:strVal val="#ppt_x"/>
                                          </p:val>
                                        </p:tav>
                                      </p:tavLst>
                                    </p:anim>
                                    <p:anim calcmode="lin" valueType="num">
                                      <p:cBhvr>
                                        <p:cTn id="31"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1000"/>
                                        <p:tgtEl>
                                          <p:spTgt spid="55"/>
                                        </p:tgtEl>
                                      </p:cBhvr>
                                    </p:animEffect>
                                    <p:anim calcmode="lin" valueType="num">
                                      <p:cBhvr>
                                        <p:cTn id="37" dur="1000" fill="hold"/>
                                        <p:tgtEl>
                                          <p:spTgt spid="55"/>
                                        </p:tgtEl>
                                        <p:attrNameLst>
                                          <p:attrName>ppt_x</p:attrName>
                                        </p:attrNameLst>
                                      </p:cBhvr>
                                      <p:tavLst>
                                        <p:tav tm="0">
                                          <p:val>
                                            <p:strVal val="#ppt_x"/>
                                          </p:val>
                                        </p:tav>
                                        <p:tav tm="100000">
                                          <p:val>
                                            <p:strVal val="#ppt_x"/>
                                          </p:val>
                                        </p:tav>
                                      </p:tavLst>
                                    </p:anim>
                                    <p:anim calcmode="lin" valueType="num">
                                      <p:cBhvr>
                                        <p:cTn id="38" dur="1000" fill="hold"/>
                                        <p:tgtEl>
                                          <p:spTgt spid="5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1000"/>
                                        <p:tgtEl>
                                          <p:spTgt spid="57"/>
                                        </p:tgtEl>
                                      </p:cBhvr>
                                    </p:animEffect>
                                    <p:anim calcmode="lin" valueType="num">
                                      <p:cBhvr>
                                        <p:cTn id="42" dur="1000" fill="hold"/>
                                        <p:tgtEl>
                                          <p:spTgt spid="57"/>
                                        </p:tgtEl>
                                        <p:attrNameLst>
                                          <p:attrName>ppt_x</p:attrName>
                                        </p:attrNameLst>
                                      </p:cBhvr>
                                      <p:tavLst>
                                        <p:tav tm="0">
                                          <p:val>
                                            <p:strVal val="#ppt_x"/>
                                          </p:val>
                                        </p:tav>
                                        <p:tav tm="100000">
                                          <p:val>
                                            <p:strVal val="#ppt_x"/>
                                          </p:val>
                                        </p:tav>
                                      </p:tavLst>
                                    </p:anim>
                                    <p:anim calcmode="lin" valueType="num">
                                      <p:cBhvr>
                                        <p:cTn id="43"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54" grpId="0" animBg="1"/>
      <p:bldP spid="55" grpId="0" animBg="1"/>
      <p:bldP spid="56" grpId="0" animBg="1"/>
      <p:bldP spid="5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直接连接符 41"/>
          <p:cNvCxnSpPr/>
          <p:nvPr/>
        </p:nvCxnSpPr>
        <p:spPr>
          <a:xfrm>
            <a:off x="5267444" y="1995279"/>
            <a:ext cx="2122140" cy="471569"/>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5186164" y="2186107"/>
            <a:ext cx="2122140" cy="4715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内容占位符 2"/>
          <p:cNvSpPr>
            <a:spLocks noGrp="1"/>
          </p:cNvSpPr>
          <p:nvPr>
            <p:ph idx="1"/>
          </p:nvPr>
        </p:nvSpPr>
        <p:spPr>
          <a:xfrm>
            <a:off x="457200" y="398181"/>
            <a:ext cx="7620000" cy="510539"/>
          </a:xfrm>
        </p:spPr>
        <p:txBody>
          <a:bodyPr>
            <a:noAutofit/>
          </a:bodyPr>
          <a:lstStyle/>
          <a:p>
            <a:r>
              <a:rPr lang="zh-CN" altLang="en-US" sz="2800" dirty="0"/>
              <a:t>不同的</a:t>
            </a:r>
            <a:r>
              <a:rPr lang="en-US" altLang="zh-CN" sz="2800" dirty="0"/>
              <a:t>C</a:t>
            </a:r>
            <a:r>
              <a:rPr lang="zh-CN" altLang="en-US" sz="2800" dirty="0"/>
              <a:t>对于分类的影响</a:t>
            </a:r>
            <a:endParaRPr lang="zh-CN" altLang="en-US" sz="2800" dirty="0"/>
          </a:p>
        </p:txBody>
      </p:sp>
      <p:cxnSp>
        <p:nvCxnSpPr>
          <p:cNvPr id="4" name="直接箭头连接符 3"/>
          <p:cNvCxnSpPr/>
          <p:nvPr/>
        </p:nvCxnSpPr>
        <p:spPr>
          <a:xfrm>
            <a:off x="1043608" y="3323761"/>
            <a:ext cx="2736304"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V="1">
            <a:off x="1043608" y="1379545"/>
            <a:ext cx="0" cy="1944216"/>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2771800" y="2058870"/>
            <a:ext cx="149944" cy="1367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412128" y="1427787"/>
            <a:ext cx="149944" cy="1367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a:off x="1407840" y="2218465"/>
            <a:ext cx="72008"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a:off x="1835696" y="2590411"/>
            <a:ext cx="72008"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a:off x="2502796" y="2436483"/>
            <a:ext cx="72008"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a:off x="1189720" y="2546018"/>
            <a:ext cx="72008"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a:off x="1544700" y="2907330"/>
            <a:ext cx="72008"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a:off x="2123728" y="2922808"/>
            <a:ext cx="72008"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a:off x="1225724" y="3023471"/>
            <a:ext cx="72008"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1225724" y="2218465"/>
            <a:ext cx="2122140" cy="4715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378124" y="1820885"/>
            <a:ext cx="2122140" cy="4715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307004" y="2027637"/>
            <a:ext cx="2122140" cy="471569"/>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2951808" y="1528046"/>
            <a:ext cx="149944" cy="1367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938292" y="1806852"/>
            <a:ext cx="149944" cy="1367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116456" y="2150432"/>
            <a:ext cx="149944" cy="1367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195736" y="1672224"/>
            <a:ext cx="149944" cy="1367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3434203" y="1868042"/>
            <a:ext cx="149944" cy="1367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p:cNvCxnSpPr/>
          <p:nvPr/>
        </p:nvCxnSpPr>
        <p:spPr>
          <a:xfrm>
            <a:off x="5004048" y="3291403"/>
            <a:ext cx="2736304"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5004048" y="1347187"/>
            <a:ext cx="0" cy="1944216"/>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7197224" y="2321896"/>
            <a:ext cx="149944" cy="1367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898732" y="1019505"/>
            <a:ext cx="149944" cy="1367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a:off x="5469136" y="2229903"/>
            <a:ext cx="72008" cy="14401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5338864" y="1460259"/>
            <a:ext cx="72008" cy="14401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5830044" y="2919105"/>
            <a:ext cx="72008" cy="14401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5567019" y="1618489"/>
            <a:ext cx="72008" cy="14401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5294383" y="2480581"/>
            <a:ext cx="72008" cy="14401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p:cNvSpPr/>
          <p:nvPr/>
        </p:nvSpPr>
        <p:spPr>
          <a:xfrm>
            <a:off x="5190910" y="3013586"/>
            <a:ext cx="72008" cy="14401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p:cNvSpPr/>
          <p:nvPr/>
        </p:nvSpPr>
        <p:spPr>
          <a:xfrm>
            <a:off x="5469136" y="2632133"/>
            <a:ext cx="72008" cy="14401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p:nvPr/>
        </p:nvCxnSpPr>
        <p:spPr>
          <a:xfrm>
            <a:off x="5338564" y="1788527"/>
            <a:ext cx="2122140" cy="4715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6274006" y="1274457"/>
            <a:ext cx="149944" cy="1367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371053" y="1418570"/>
            <a:ext cx="149944" cy="1367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6588224" y="1707227"/>
            <a:ext cx="149944" cy="1367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6936380" y="1799752"/>
            <a:ext cx="149944" cy="1367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7290463" y="1899237"/>
            <a:ext cx="149944" cy="1367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nvSpPr>
        <p:spPr>
          <a:xfrm>
            <a:off x="6247234" y="3030840"/>
            <a:ext cx="72008" cy="14401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7483020" y="2866592"/>
            <a:ext cx="149944" cy="1367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箭头连接符 49"/>
          <p:cNvCxnSpPr/>
          <p:nvPr/>
        </p:nvCxnSpPr>
        <p:spPr>
          <a:xfrm>
            <a:off x="1043608" y="6204081"/>
            <a:ext cx="2736304"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1043608" y="4259865"/>
            <a:ext cx="0" cy="1944216"/>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2771800" y="4939190"/>
            <a:ext cx="149944" cy="1367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412128" y="4308107"/>
            <a:ext cx="149944" cy="1367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a:off x="1407840" y="5098785"/>
            <a:ext cx="72008"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nvSpPr>
        <p:spPr>
          <a:xfrm>
            <a:off x="1835696" y="5470731"/>
            <a:ext cx="72008"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a:off x="2502796" y="5316803"/>
            <a:ext cx="72008"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p:cNvSpPr/>
          <p:nvPr/>
        </p:nvSpPr>
        <p:spPr>
          <a:xfrm>
            <a:off x="1189720" y="5426338"/>
            <a:ext cx="72008"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nvSpPr>
        <p:spPr>
          <a:xfrm>
            <a:off x="1544700" y="5787650"/>
            <a:ext cx="72008"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a:off x="2123728" y="5803128"/>
            <a:ext cx="72008"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p:cNvSpPr/>
          <p:nvPr/>
        </p:nvSpPr>
        <p:spPr>
          <a:xfrm>
            <a:off x="1225724" y="5903791"/>
            <a:ext cx="72008"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p:cNvCxnSpPr/>
          <p:nvPr/>
        </p:nvCxnSpPr>
        <p:spPr>
          <a:xfrm>
            <a:off x="1407839" y="4755561"/>
            <a:ext cx="1118425" cy="14420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椭圆 63"/>
          <p:cNvSpPr/>
          <p:nvPr/>
        </p:nvSpPr>
        <p:spPr>
          <a:xfrm>
            <a:off x="2951808" y="4408366"/>
            <a:ext cx="149944" cy="1367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2938292" y="4687172"/>
            <a:ext cx="149944" cy="1367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3116456" y="5030752"/>
            <a:ext cx="149944" cy="1367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2195736" y="4552544"/>
            <a:ext cx="149944" cy="1367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434203" y="4748362"/>
            <a:ext cx="149944" cy="1367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连接符 71"/>
          <p:cNvCxnSpPr/>
          <p:nvPr/>
        </p:nvCxnSpPr>
        <p:spPr>
          <a:xfrm>
            <a:off x="1653375" y="4605769"/>
            <a:ext cx="1118425" cy="144203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907704" y="4482371"/>
            <a:ext cx="1118425" cy="14420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a:off x="5004048" y="6171723"/>
            <a:ext cx="2736304"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flipV="1">
            <a:off x="5004048" y="4227507"/>
            <a:ext cx="0" cy="1944216"/>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2" name="椭圆 101"/>
          <p:cNvSpPr/>
          <p:nvPr/>
        </p:nvSpPr>
        <p:spPr>
          <a:xfrm>
            <a:off x="7197224" y="5202216"/>
            <a:ext cx="149944" cy="1367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6898732" y="3899825"/>
            <a:ext cx="149944" cy="1367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等腰三角形 103"/>
          <p:cNvSpPr/>
          <p:nvPr/>
        </p:nvSpPr>
        <p:spPr>
          <a:xfrm>
            <a:off x="5469136" y="5110223"/>
            <a:ext cx="72008" cy="14401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等腰三角形 104"/>
          <p:cNvSpPr/>
          <p:nvPr/>
        </p:nvSpPr>
        <p:spPr>
          <a:xfrm>
            <a:off x="5338864" y="4340579"/>
            <a:ext cx="72008" cy="14401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等腰三角形 105"/>
          <p:cNvSpPr/>
          <p:nvPr/>
        </p:nvSpPr>
        <p:spPr>
          <a:xfrm>
            <a:off x="5830044" y="5799425"/>
            <a:ext cx="72008" cy="14401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等腰三角形 106"/>
          <p:cNvSpPr/>
          <p:nvPr/>
        </p:nvSpPr>
        <p:spPr>
          <a:xfrm>
            <a:off x="5567019" y="4498809"/>
            <a:ext cx="72008" cy="14401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等腰三角形 107"/>
          <p:cNvSpPr/>
          <p:nvPr/>
        </p:nvSpPr>
        <p:spPr>
          <a:xfrm>
            <a:off x="5294383" y="5360901"/>
            <a:ext cx="72008" cy="14401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等腰三角形 108"/>
          <p:cNvSpPr/>
          <p:nvPr/>
        </p:nvSpPr>
        <p:spPr>
          <a:xfrm>
            <a:off x="5190910" y="5893906"/>
            <a:ext cx="72008" cy="14401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等腰三角形 109"/>
          <p:cNvSpPr/>
          <p:nvPr/>
        </p:nvSpPr>
        <p:spPr>
          <a:xfrm>
            <a:off x="5469136" y="5512453"/>
            <a:ext cx="72008" cy="14401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6274006" y="4154777"/>
            <a:ext cx="149944" cy="1367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7371053" y="4298890"/>
            <a:ext cx="149944" cy="1367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a:off x="6588224" y="4587547"/>
            <a:ext cx="149944" cy="1367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p:nvPr/>
        </p:nvSpPr>
        <p:spPr>
          <a:xfrm>
            <a:off x="6936380" y="4680072"/>
            <a:ext cx="149944" cy="1367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7290463" y="4779557"/>
            <a:ext cx="149944" cy="1367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等腰三角形 116"/>
          <p:cNvSpPr/>
          <p:nvPr/>
        </p:nvSpPr>
        <p:spPr>
          <a:xfrm>
            <a:off x="6247234" y="5911160"/>
            <a:ext cx="72008" cy="14401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a:off x="7464914" y="5746912"/>
            <a:ext cx="149944" cy="1367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9" name="直接连接符 118"/>
          <p:cNvCxnSpPr/>
          <p:nvPr/>
        </p:nvCxnSpPr>
        <p:spPr>
          <a:xfrm>
            <a:off x="5613815" y="4443531"/>
            <a:ext cx="1118425" cy="14420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6156176" y="4155499"/>
            <a:ext cx="1118425" cy="14420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5943375" y="4347675"/>
            <a:ext cx="1118425" cy="1442038"/>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899592" y="3423238"/>
            <a:ext cx="2864887" cy="369332"/>
          </a:xfrm>
          <a:prstGeom prst="rect">
            <a:avLst/>
          </a:prstGeom>
          <a:noFill/>
        </p:spPr>
        <p:txBody>
          <a:bodyPr wrap="none" rtlCol="0">
            <a:spAutoFit/>
          </a:bodyPr>
          <a:lstStyle/>
          <a:p>
            <a:r>
              <a:rPr lang="en-US" altLang="zh-CN" dirty="0">
                <a:solidFill>
                  <a:srgbClr val="FF0000"/>
                </a:solidFill>
              </a:rPr>
              <a:t>C</a:t>
            </a:r>
            <a:r>
              <a:rPr lang="zh-CN" altLang="en-US" dirty="0">
                <a:solidFill>
                  <a:srgbClr val="FF0000"/>
                </a:solidFill>
              </a:rPr>
              <a:t>的取值过大导致过度拟合</a:t>
            </a:r>
            <a:endParaRPr lang="zh-CN" altLang="en-US" dirty="0">
              <a:solidFill>
                <a:srgbClr val="FF0000"/>
              </a:solidFill>
            </a:endParaRPr>
          </a:p>
        </p:txBody>
      </p:sp>
      <p:sp>
        <p:nvSpPr>
          <p:cNvPr id="86" name="文本框 85"/>
          <p:cNvSpPr txBox="1"/>
          <p:nvPr/>
        </p:nvSpPr>
        <p:spPr>
          <a:xfrm>
            <a:off x="4644008" y="3403115"/>
            <a:ext cx="3583032" cy="369332"/>
          </a:xfrm>
          <a:prstGeom prst="rect">
            <a:avLst/>
          </a:prstGeom>
          <a:noFill/>
        </p:spPr>
        <p:txBody>
          <a:bodyPr wrap="none" rtlCol="0">
            <a:spAutoFit/>
          </a:bodyPr>
          <a:lstStyle/>
          <a:p>
            <a:r>
              <a:rPr lang="zh-CN" altLang="en-US" dirty="0">
                <a:solidFill>
                  <a:srgbClr val="FF0000"/>
                </a:solidFill>
              </a:rPr>
              <a:t>将左边过度拟合的</a:t>
            </a:r>
            <a:r>
              <a:rPr lang="en-US" altLang="zh-CN" dirty="0">
                <a:solidFill>
                  <a:srgbClr val="FF0000"/>
                </a:solidFill>
              </a:rPr>
              <a:t>C</a:t>
            </a:r>
            <a:r>
              <a:rPr lang="zh-CN" altLang="en-US" dirty="0">
                <a:solidFill>
                  <a:srgbClr val="FF0000"/>
                </a:solidFill>
              </a:rPr>
              <a:t>用于测试样本</a:t>
            </a:r>
            <a:endParaRPr lang="zh-CN" altLang="en-US" dirty="0">
              <a:solidFill>
                <a:srgbClr val="FF0000"/>
              </a:solidFill>
            </a:endParaRPr>
          </a:p>
        </p:txBody>
      </p:sp>
      <p:sp>
        <p:nvSpPr>
          <p:cNvPr id="87" name="文本框 86"/>
          <p:cNvSpPr txBox="1"/>
          <p:nvPr/>
        </p:nvSpPr>
        <p:spPr>
          <a:xfrm>
            <a:off x="1554292" y="6300028"/>
            <a:ext cx="1505540" cy="369332"/>
          </a:xfrm>
          <a:prstGeom prst="rect">
            <a:avLst/>
          </a:prstGeom>
          <a:noFill/>
        </p:spPr>
        <p:txBody>
          <a:bodyPr wrap="none" rtlCol="0">
            <a:spAutoFit/>
          </a:bodyPr>
          <a:lstStyle/>
          <a:p>
            <a:r>
              <a:rPr lang="zh-CN" altLang="en-US" dirty="0">
                <a:solidFill>
                  <a:srgbClr val="FF0000"/>
                </a:solidFill>
              </a:rPr>
              <a:t>取值合适的</a:t>
            </a:r>
            <a:r>
              <a:rPr lang="en-US" altLang="zh-CN" dirty="0">
                <a:solidFill>
                  <a:srgbClr val="FF0000"/>
                </a:solidFill>
              </a:rPr>
              <a:t>C</a:t>
            </a:r>
            <a:endParaRPr lang="zh-CN" altLang="en-US" dirty="0">
              <a:solidFill>
                <a:srgbClr val="FF0000"/>
              </a:solidFill>
            </a:endParaRPr>
          </a:p>
        </p:txBody>
      </p:sp>
      <p:sp>
        <p:nvSpPr>
          <p:cNvPr id="88" name="文本框 87"/>
          <p:cNvSpPr txBox="1"/>
          <p:nvPr/>
        </p:nvSpPr>
        <p:spPr>
          <a:xfrm>
            <a:off x="5076056" y="6253224"/>
            <a:ext cx="2659702" cy="369332"/>
          </a:xfrm>
          <a:prstGeom prst="rect">
            <a:avLst/>
          </a:prstGeom>
          <a:noFill/>
        </p:spPr>
        <p:txBody>
          <a:bodyPr wrap="none" rtlCol="0">
            <a:spAutoFit/>
          </a:bodyPr>
          <a:lstStyle/>
          <a:p>
            <a:r>
              <a:rPr lang="zh-CN" altLang="en-US" dirty="0">
                <a:solidFill>
                  <a:srgbClr val="FF0000"/>
                </a:solidFill>
              </a:rPr>
              <a:t>将左边的</a:t>
            </a:r>
            <a:r>
              <a:rPr lang="en-US" altLang="zh-CN" dirty="0">
                <a:solidFill>
                  <a:srgbClr val="FF0000"/>
                </a:solidFill>
              </a:rPr>
              <a:t>C</a:t>
            </a:r>
            <a:r>
              <a:rPr lang="zh-CN" altLang="en-US" dirty="0">
                <a:solidFill>
                  <a:srgbClr val="FF0000"/>
                </a:solidFill>
              </a:rPr>
              <a:t>用于测试样本</a:t>
            </a:r>
            <a:endParaRPr lang="zh-CN" altLang="en-US" dirty="0">
              <a:solidFill>
                <a:srgbClr val="FF0000"/>
              </a:solidFill>
            </a:endParaRPr>
          </a:p>
        </p:txBody>
      </p:sp>
      <p:sp>
        <p:nvSpPr>
          <p:cNvPr id="2" name="椭圆 1"/>
          <p:cNvSpPr/>
          <p:nvPr/>
        </p:nvSpPr>
        <p:spPr>
          <a:xfrm>
            <a:off x="5262918" y="1274457"/>
            <a:ext cx="567126" cy="66207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347168" y="2734427"/>
            <a:ext cx="537200" cy="423175"/>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089324" y="330267"/>
            <a:ext cx="1107996" cy="369332"/>
          </a:xfrm>
          <a:prstGeom prst="rect">
            <a:avLst/>
          </a:prstGeom>
          <a:noFill/>
        </p:spPr>
        <p:txBody>
          <a:bodyPr wrap="none" rtlCol="0">
            <a:spAutoFit/>
          </a:bodyPr>
          <a:lstStyle/>
          <a:p>
            <a:r>
              <a:rPr lang="zh-CN" altLang="en-US" dirty="0">
                <a:solidFill>
                  <a:srgbClr val="FF0000"/>
                </a:solidFill>
              </a:rPr>
              <a:t>错分样本</a:t>
            </a:r>
            <a:endParaRPr lang="zh-CN" altLang="en-US" dirty="0">
              <a:solidFill>
                <a:srgbClr val="FF0000"/>
              </a:solidFill>
            </a:endParaRPr>
          </a:p>
        </p:txBody>
      </p:sp>
      <p:cxnSp>
        <p:nvCxnSpPr>
          <p:cNvPr id="19" name="直接箭头连接符 18"/>
          <p:cNvCxnSpPr>
            <a:endCxn id="9" idx="1"/>
          </p:cNvCxnSpPr>
          <p:nvPr/>
        </p:nvCxnSpPr>
        <p:spPr>
          <a:xfrm flipV="1">
            <a:off x="5830044" y="514933"/>
            <a:ext cx="1259280" cy="74715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stCxn id="8" idx="7"/>
          </p:cNvCxnSpPr>
          <p:nvPr/>
        </p:nvCxnSpPr>
        <p:spPr>
          <a:xfrm flipH="1" flipV="1">
            <a:off x="7735758" y="678222"/>
            <a:ext cx="69939" cy="2118178"/>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1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2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2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38" grpId="0" animBg="1"/>
      <p:bldP spid="39" grpId="0" animBg="1"/>
      <p:bldP spid="43" grpId="0" animBg="1"/>
      <p:bldP spid="44" grpId="0" animBg="1"/>
      <p:bldP spid="45" grpId="0" animBg="1"/>
      <p:bldP spid="46" grpId="0" animBg="1"/>
      <p:bldP spid="47" grpId="0" animBg="1"/>
      <p:bldP spid="48" grpId="0" animBg="1"/>
      <p:bldP spid="49"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2" grpId="0" animBg="1"/>
      <p:bldP spid="113" grpId="0" animBg="1"/>
      <p:bldP spid="114" grpId="0" animBg="1"/>
      <p:bldP spid="115" grpId="0" animBg="1"/>
      <p:bldP spid="116" grpId="0" animBg="1"/>
      <p:bldP spid="117" grpId="0" animBg="1"/>
      <p:bldP spid="118" grpId="0" animBg="1"/>
      <p:bldP spid="86" grpId="0"/>
      <p:bldP spid="88" grpId="0"/>
      <p:bldP spid="2" grpId="0" animBg="1"/>
      <p:bldP spid="8"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71400"/>
            <a:ext cx="5791200" cy="1371600"/>
          </a:xfrm>
        </p:spPr>
        <p:txBody>
          <a:bodyPr/>
          <a:lstStyle/>
          <a:p>
            <a:r>
              <a:rPr lang="zh-CN" altLang="en-US" dirty="0"/>
              <a:t>需要核函数映射的</a:t>
            </a:r>
            <a:r>
              <a:rPr lang="en-US" altLang="zh-CN" dirty="0"/>
              <a:t>SVM</a:t>
            </a:r>
            <a:endParaRPr lang="zh-CN" altLang="en-US" dirty="0"/>
          </a:p>
        </p:txBody>
      </p:sp>
      <p:pic>
        <p:nvPicPr>
          <p:cNvPr id="4" name="图片 3"/>
          <p:cNvPicPr>
            <a:picLocks noChangeAspect="1"/>
          </p:cNvPicPr>
          <p:nvPr/>
        </p:nvPicPr>
        <p:blipFill>
          <a:blip r:embed="rId1"/>
          <a:stretch>
            <a:fillRect/>
          </a:stretch>
        </p:blipFill>
        <p:spPr>
          <a:xfrm>
            <a:off x="683568" y="1556792"/>
            <a:ext cx="2443606" cy="1938032"/>
          </a:xfrm>
          <a:prstGeom prst="rect">
            <a:avLst/>
          </a:prstGeom>
        </p:spPr>
      </p:pic>
      <p:pic>
        <p:nvPicPr>
          <p:cNvPr id="5" name="图片 4"/>
          <p:cNvPicPr>
            <a:picLocks noChangeAspect="1"/>
          </p:cNvPicPr>
          <p:nvPr/>
        </p:nvPicPr>
        <p:blipFill>
          <a:blip r:embed="rId2"/>
          <a:stretch>
            <a:fillRect/>
          </a:stretch>
        </p:blipFill>
        <p:spPr>
          <a:xfrm>
            <a:off x="4363684" y="1601315"/>
            <a:ext cx="3980326" cy="2132318"/>
          </a:xfrm>
          <a:prstGeom prst="rect">
            <a:avLst/>
          </a:prstGeom>
        </p:spPr>
      </p:pic>
      <p:sp>
        <p:nvSpPr>
          <p:cNvPr id="6" name="右箭头 5"/>
          <p:cNvSpPr/>
          <p:nvPr/>
        </p:nvSpPr>
        <p:spPr>
          <a:xfrm>
            <a:off x="3643604" y="2487454"/>
            <a:ext cx="720080" cy="36004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stretch>
            <a:fillRect/>
          </a:stretch>
        </p:blipFill>
        <p:spPr>
          <a:xfrm>
            <a:off x="5292080" y="4437112"/>
            <a:ext cx="2766300" cy="2103302"/>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3756757"/>
            <a:ext cx="3671716" cy="2943988"/>
          </a:xfrm>
          <a:prstGeom prst="rect">
            <a:avLst/>
          </a:prstGeom>
        </p:spPr>
      </p:pic>
      <p:sp>
        <p:nvSpPr>
          <p:cNvPr id="9" name="下箭头 8"/>
          <p:cNvSpPr/>
          <p:nvPr/>
        </p:nvSpPr>
        <p:spPr>
          <a:xfrm>
            <a:off x="6588224" y="3756757"/>
            <a:ext cx="345042" cy="536339"/>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rot="10800000">
            <a:off x="4363684" y="4868711"/>
            <a:ext cx="720080" cy="36004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VM">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1259632" y="1052736"/>
            <a:ext cx="6624736" cy="485929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24840" y="116632"/>
            <a:ext cx="5791200" cy="792088"/>
          </a:xfrm>
        </p:spPr>
        <p:txBody>
          <a:bodyPr/>
          <a:lstStyle/>
          <a:p>
            <a:r>
              <a:rPr lang="zh-CN" altLang="en-US" dirty="0"/>
              <a:t>需要核函数映射的</a:t>
            </a:r>
            <a:r>
              <a:rPr lang="en-US" altLang="zh-CN" dirty="0"/>
              <a:t>SVM</a:t>
            </a:r>
            <a:endParaRPr lang="zh-CN" altLang="en-US" dirty="0"/>
          </a:p>
        </p:txBody>
      </p:sp>
      <p:sp>
        <p:nvSpPr>
          <p:cNvPr id="9" name="内容占位符 2"/>
          <p:cNvSpPr>
            <a:spLocks noGrp="1"/>
          </p:cNvSpPr>
          <p:nvPr>
            <p:ph idx="1"/>
          </p:nvPr>
        </p:nvSpPr>
        <p:spPr>
          <a:xfrm>
            <a:off x="177577" y="1460427"/>
            <a:ext cx="3720519" cy="4898464"/>
          </a:xfrm>
        </p:spPr>
        <p:txBody>
          <a:bodyPr>
            <a:normAutofit lnSpcReduction="10000"/>
          </a:bodyPr>
          <a:lstStyle/>
          <a:p>
            <a:pPr marL="342900" indent="-342900">
              <a:buFont typeface="Arial" panose="020B0604020202020204" pitchFamily="34" charset="0"/>
              <a:buChar char="•"/>
            </a:pPr>
            <a:r>
              <a:rPr lang="zh-CN" altLang="en-US" sz="2800" dirty="0"/>
              <a:t>线性分类器的分类性能毕竟有限，而对于非线性问题一味放宽约束只能导致大量样本的错分</a:t>
            </a:r>
            <a:endParaRPr lang="en-US" altLang="zh-CN" sz="2800" dirty="0"/>
          </a:p>
          <a:p>
            <a:pPr marL="342900" indent="-342900">
              <a:buFont typeface="Arial" panose="020B0604020202020204" pitchFamily="34" charset="0"/>
              <a:buChar char="•"/>
            </a:pPr>
            <a:r>
              <a:rPr lang="zh-CN" altLang="en-US" sz="2800" dirty="0"/>
              <a:t>这时可以</a:t>
            </a:r>
            <a:r>
              <a:rPr lang="zh-CN" altLang="en-US" sz="2800" dirty="0">
                <a:solidFill>
                  <a:srgbClr val="FF0000"/>
                </a:solidFill>
              </a:rPr>
              <a:t>通过非线性变换将其转化为某个高维空间中的线性问题</a:t>
            </a:r>
            <a:r>
              <a:rPr lang="zh-CN" altLang="en-US" sz="2800" dirty="0"/>
              <a:t>，在变换空间求得最佳分类超平面</a:t>
            </a:r>
            <a:endParaRPr lang="zh-CN" altLang="en-US" sz="2800" dirty="0"/>
          </a:p>
        </p:txBody>
      </p:sp>
      <p:grpSp>
        <p:nvGrpSpPr>
          <p:cNvPr id="10" name="组合 9"/>
          <p:cNvGrpSpPr/>
          <p:nvPr/>
        </p:nvGrpSpPr>
        <p:grpSpPr>
          <a:xfrm>
            <a:off x="4980960" y="5292815"/>
            <a:ext cx="3070512" cy="450973"/>
            <a:chOff x="2725624" y="6021288"/>
            <a:chExt cx="3070512" cy="450973"/>
          </a:xfrm>
        </p:grpSpPr>
        <p:sp>
          <p:nvSpPr>
            <p:cNvPr id="11" name="矩形 10"/>
            <p:cNvSpPr/>
            <p:nvPr/>
          </p:nvSpPr>
          <p:spPr>
            <a:xfrm>
              <a:off x="2725624" y="6021288"/>
              <a:ext cx="3070512" cy="4509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p:cNvSpPr/>
            <p:nvPr/>
          </p:nvSpPr>
          <p:spPr>
            <a:xfrm>
              <a:off x="3491880" y="6173688"/>
              <a:ext cx="144016" cy="1440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solidFill>
                  <a:schemeClr val="tx1"/>
                </a:solidFill>
              </a:endParaRPr>
            </a:p>
          </p:txBody>
        </p:sp>
        <p:sp>
          <p:nvSpPr>
            <p:cNvPr id="13" name="椭圆 12"/>
            <p:cNvSpPr/>
            <p:nvPr/>
          </p:nvSpPr>
          <p:spPr>
            <a:xfrm>
              <a:off x="2987824" y="6173688"/>
              <a:ext cx="144016" cy="1440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solidFill>
                  <a:schemeClr val="tx1"/>
                </a:solidFill>
              </a:endParaRPr>
            </a:p>
          </p:txBody>
        </p:sp>
        <p:sp>
          <p:nvSpPr>
            <p:cNvPr id="14" name="椭圆 13"/>
            <p:cNvSpPr/>
            <p:nvPr/>
          </p:nvSpPr>
          <p:spPr>
            <a:xfrm>
              <a:off x="3995936" y="6173688"/>
              <a:ext cx="144016" cy="1440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solidFill>
                  <a:schemeClr val="tx1"/>
                </a:solidFill>
              </a:endParaRPr>
            </a:p>
          </p:txBody>
        </p:sp>
        <p:sp>
          <p:nvSpPr>
            <p:cNvPr id="15" name="椭圆 14"/>
            <p:cNvSpPr/>
            <p:nvPr/>
          </p:nvSpPr>
          <p:spPr>
            <a:xfrm>
              <a:off x="4453816" y="6180256"/>
              <a:ext cx="144016" cy="1440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solidFill>
                  <a:schemeClr val="tx1"/>
                </a:solidFill>
              </a:endParaRPr>
            </a:p>
          </p:txBody>
        </p:sp>
        <p:sp>
          <p:nvSpPr>
            <p:cNvPr id="16" name="椭圆 15"/>
            <p:cNvSpPr/>
            <p:nvPr/>
          </p:nvSpPr>
          <p:spPr>
            <a:xfrm>
              <a:off x="4885864" y="6173688"/>
              <a:ext cx="144016" cy="1440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solidFill>
                  <a:schemeClr val="tx1"/>
                </a:solidFill>
              </a:endParaRPr>
            </a:p>
          </p:txBody>
        </p:sp>
        <p:sp>
          <p:nvSpPr>
            <p:cNvPr id="17" name="椭圆 16"/>
            <p:cNvSpPr/>
            <p:nvPr/>
          </p:nvSpPr>
          <p:spPr>
            <a:xfrm>
              <a:off x="5364088" y="6173688"/>
              <a:ext cx="144016" cy="1440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solidFill>
                  <a:schemeClr val="tx1"/>
                </a:solidFill>
              </a:endParaRPr>
            </a:p>
          </p:txBody>
        </p:sp>
      </p:grpSp>
      <p:grpSp>
        <p:nvGrpSpPr>
          <p:cNvPr id="18" name="组合 17"/>
          <p:cNvGrpSpPr/>
          <p:nvPr/>
        </p:nvGrpSpPr>
        <p:grpSpPr>
          <a:xfrm>
            <a:off x="4227136" y="3806924"/>
            <a:ext cx="4593336" cy="450973"/>
            <a:chOff x="2282920" y="4535397"/>
            <a:chExt cx="4593336" cy="450973"/>
          </a:xfrm>
        </p:grpSpPr>
        <p:sp>
          <p:nvSpPr>
            <p:cNvPr id="19" name="矩形 18"/>
            <p:cNvSpPr/>
            <p:nvPr/>
          </p:nvSpPr>
          <p:spPr>
            <a:xfrm>
              <a:off x="2282920" y="4535397"/>
              <a:ext cx="4593336" cy="4509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p:cNvSpPr/>
            <p:nvPr/>
          </p:nvSpPr>
          <p:spPr>
            <a:xfrm>
              <a:off x="3049176" y="4687797"/>
              <a:ext cx="144016" cy="1440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solidFill>
                  <a:schemeClr val="tx1"/>
                </a:solidFill>
              </a:endParaRPr>
            </a:p>
          </p:txBody>
        </p:sp>
        <p:sp>
          <p:nvSpPr>
            <p:cNvPr id="21" name="椭圆 20"/>
            <p:cNvSpPr/>
            <p:nvPr/>
          </p:nvSpPr>
          <p:spPr>
            <a:xfrm>
              <a:off x="2545120" y="4687797"/>
              <a:ext cx="144016" cy="1440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solidFill>
                  <a:schemeClr val="tx1"/>
                </a:solidFill>
              </a:endParaRPr>
            </a:p>
          </p:txBody>
        </p:sp>
        <p:sp>
          <p:nvSpPr>
            <p:cNvPr id="22" name="椭圆 21"/>
            <p:cNvSpPr/>
            <p:nvPr/>
          </p:nvSpPr>
          <p:spPr>
            <a:xfrm>
              <a:off x="3553232" y="4687797"/>
              <a:ext cx="144016" cy="1440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solidFill>
                  <a:schemeClr val="tx1"/>
                </a:solidFill>
              </a:endParaRPr>
            </a:p>
          </p:txBody>
        </p:sp>
        <p:sp>
          <p:nvSpPr>
            <p:cNvPr id="23" name="椭圆 22"/>
            <p:cNvSpPr/>
            <p:nvPr/>
          </p:nvSpPr>
          <p:spPr>
            <a:xfrm>
              <a:off x="4011112" y="4694365"/>
              <a:ext cx="144016" cy="1440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solidFill>
                  <a:schemeClr val="tx1"/>
                </a:solidFill>
              </a:endParaRPr>
            </a:p>
          </p:txBody>
        </p:sp>
        <p:sp>
          <p:nvSpPr>
            <p:cNvPr id="24" name="椭圆 23"/>
            <p:cNvSpPr/>
            <p:nvPr/>
          </p:nvSpPr>
          <p:spPr>
            <a:xfrm>
              <a:off x="4443160" y="4687797"/>
              <a:ext cx="144016" cy="1440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solidFill>
                  <a:schemeClr val="tx1"/>
                </a:solidFill>
              </a:endParaRPr>
            </a:p>
          </p:txBody>
        </p:sp>
        <p:sp>
          <p:nvSpPr>
            <p:cNvPr id="25" name="椭圆 24"/>
            <p:cNvSpPr/>
            <p:nvPr/>
          </p:nvSpPr>
          <p:spPr>
            <a:xfrm>
              <a:off x="4921384" y="4687797"/>
              <a:ext cx="144016" cy="1440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solidFill>
                  <a:schemeClr val="tx1"/>
                </a:solidFill>
              </a:endParaRPr>
            </a:p>
          </p:txBody>
        </p:sp>
        <p:sp>
          <p:nvSpPr>
            <p:cNvPr id="26" name="椭圆 25"/>
            <p:cNvSpPr/>
            <p:nvPr/>
          </p:nvSpPr>
          <p:spPr>
            <a:xfrm>
              <a:off x="5405096" y="4687797"/>
              <a:ext cx="144016" cy="1440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solidFill>
                  <a:schemeClr val="tx1"/>
                </a:solidFill>
              </a:endParaRPr>
            </a:p>
          </p:txBody>
        </p:sp>
        <p:sp>
          <p:nvSpPr>
            <p:cNvPr id="27" name="椭圆 26"/>
            <p:cNvSpPr/>
            <p:nvPr/>
          </p:nvSpPr>
          <p:spPr>
            <a:xfrm>
              <a:off x="5883320" y="4694365"/>
              <a:ext cx="144016" cy="1440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solidFill>
                  <a:schemeClr val="tx1"/>
                </a:solidFill>
              </a:endParaRPr>
            </a:p>
          </p:txBody>
        </p:sp>
        <p:sp>
          <p:nvSpPr>
            <p:cNvPr id="28" name="椭圆 27"/>
            <p:cNvSpPr/>
            <p:nvPr/>
          </p:nvSpPr>
          <p:spPr>
            <a:xfrm>
              <a:off x="6454866" y="4687797"/>
              <a:ext cx="144016" cy="1440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solidFill>
                  <a:schemeClr val="tx1"/>
                </a:solidFill>
              </a:endParaRPr>
            </a:p>
          </p:txBody>
        </p:sp>
      </p:grpSp>
      <p:cxnSp>
        <p:nvCxnSpPr>
          <p:cNvPr id="29" name="直接连接符 28"/>
          <p:cNvCxnSpPr/>
          <p:nvPr/>
        </p:nvCxnSpPr>
        <p:spPr>
          <a:xfrm flipH="1" flipV="1">
            <a:off x="4227136" y="4257897"/>
            <a:ext cx="3824336" cy="1034918"/>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flipV="1">
            <a:off x="4993392" y="4257897"/>
            <a:ext cx="3827080" cy="1034918"/>
          </a:xfrm>
          <a:prstGeom prst="line">
            <a:avLst/>
          </a:prstGeom>
        </p:spPr>
        <p:style>
          <a:lnRef idx="1">
            <a:schemeClr val="dk1"/>
          </a:lnRef>
          <a:fillRef idx="0">
            <a:schemeClr val="dk1"/>
          </a:fillRef>
          <a:effectRef idx="0">
            <a:schemeClr val="dk1"/>
          </a:effectRef>
          <a:fontRef idx="minor">
            <a:schemeClr val="tx1"/>
          </a:fontRef>
        </p:style>
      </p:cxnSp>
      <p:sp>
        <p:nvSpPr>
          <p:cNvPr id="31" name="矩形 30"/>
          <p:cNvSpPr/>
          <p:nvPr/>
        </p:nvSpPr>
        <p:spPr>
          <a:xfrm>
            <a:off x="6232232" y="2270399"/>
            <a:ext cx="385872"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2" name="直接连接符 31"/>
          <p:cNvCxnSpPr>
            <a:endCxn id="31" idx="2"/>
          </p:cNvCxnSpPr>
          <p:nvPr/>
        </p:nvCxnSpPr>
        <p:spPr>
          <a:xfrm flipV="1">
            <a:off x="4227136" y="2630439"/>
            <a:ext cx="2198032" cy="1176485"/>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3" name="直接连接符 32"/>
          <p:cNvCxnSpPr>
            <a:stCxn id="31" idx="2"/>
          </p:cNvCxnSpPr>
          <p:nvPr/>
        </p:nvCxnSpPr>
        <p:spPr>
          <a:xfrm>
            <a:off x="6425168" y="2630439"/>
            <a:ext cx="2395304" cy="1183053"/>
          </a:xfrm>
          <a:prstGeom prst="line">
            <a:avLst/>
          </a:prstGeom>
        </p:spPr>
        <p:style>
          <a:lnRef idx="1">
            <a:schemeClr val="dk1"/>
          </a:lnRef>
          <a:fillRef idx="0">
            <a:schemeClr val="dk1"/>
          </a:fillRef>
          <a:effectRef idx="0">
            <a:schemeClr val="dk1"/>
          </a:effectRef>
          <a:fontRef idx="minor">
            <a:schemeClr val="tx1"/>
          </a:fontRef>
        </p:style>
      </p:cxnSp>
      <p:cxnSp>
        <p:nvCxnSpPr>
          <p:cNvPr id="34" name="直接箭头连接符 33"/>
          <p:cNvCxnSpPr>
            <a:stCxn id="31" idx="0"/>
          </p:cNvCxnSpPr>
          <p:nvPr/>
        </p:nvCxnSpPr>
        <p:spPr>
          <a:xfrm flipV="1">
            <a:off x="6425168" y="1766343"/>
            <a:ext cx="0" cy="5040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文本框 34"/>
          <p:cNvSpPr txBox="1"/>
          <p:nvPr/>
        </p:nvSpPr>
        <p:spPr>
          <a:xfrm>
            <a:off x="5063256" y="1373185"/>
            <a:ext cx="2723823" cy="369332"/>
          </a:xfrm>
          <a:prstGeom prst="rect">
            <a:avLst/>
          </a:prstGeom>
          <a:noFill/>
        </p:spPr>
        <p:txBody>
          <a:bodyPr wrap="none" rtlCol="0">
            <a:spAutoFit/>
          </a:bodyPr>
          <a:lstStyle/>
          <a:p>
            <a:r>
              <a:rPr lang="zh-CN" altLang="en-US" dirty="0"/>
              <a:t>特征空间中的最优超平面</a:t>
            </a:r>
            <a:endParaRPr lang="zh-CN" altLang="en-US" dirty="0"/>
          </a:p>
        </p:txBody>
      </p:sp>
      <p:sp>
        <p:nvSpPr>
          <p:cNvPr id="36" name="文本框 35"/>
          <p:cNvSpPr txBox="1"/>
          <p:nvPr/>
        </p:nvSpPr>
        <p:spPr>
          <a:xfrm>
            <a:off x="5871169" y="3398988"/>
            <a:ext cx="1107996" cy="369332"/>
          </a:xfrm>
          <a:prstGeom prst="rect">
            <a:avLst/>
          </a:prstGeom>
          <a:noFill/>
        </p:spPr>
        <p:txBody>
          <a:bodyPr wrap="none" rtlCol="0">
            <a:spAutoFit/>
          </a:bodyPr>
          <a:lstStyle/>
          <a:p>
            <a:r>
              <a:rPr lang="zh-CN" altLang="en-US" dirty="0"/>
              <a:t>特征空间</a:t>
            </a:r>
            <a:endParaRPr lang="zh-CN" altLang="en-US" dirty="0"/>
          </a:p>
        </p:txBody>
      </p:sp>
      <p:sp>
        <p:nvSpPr>
          <p:cNvPr id="37" name="文本框 36"/>
          <p:cNvSpPr txBox="1"/>
          <p:nvPr/>
        </p:nvSpPr>
        <p:spPr>
          <a:xfrm>
            <a:off x="5891232" y="5867980"/>
            <a:ext cx="1107996" cy="369332"/>
          </a:xfrm>
          <a:prstGeom prst="rect">
            <a:avLst/>
          </a:prstGeom>
          <a:noFill/>
        </p:spPr>
        <p:txBody>
          <a:bodyPr wrap="none" rtlCol="0">
            <a:spAutoFit/>
          </a:bodyPr>
          <a:lstStyle/>
          <a:p>
            <a:r>
              <a:rPr lang="zh-CN" altLang="en-US" dirty="0"/>
              <a:t>输入空间</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459715" y="980728"/>
            <a:ext cx="6371154" cy="2962752"/>
          </a:xfrm>
          <a:prstGeom prst="rect">
            <a:avLst/>
          </a:prstGeom>
        </p:spPr>
      </p:pic>
      <p:sp>
        <p:nvSpPr>
          <p:cNvPr id="2" name="标题 1"/>
          <p:cNvSpPr>
            <a:spLocks noGrp="1"/>
          </p:cNvSpPr>
          <p:nvPr>
            <p:ph type="title"/>
          </p:nvPr>
        </p:nvSpPr>
        <p:spPr>
          <a:xfrm>
            <a:off x="134024" y="-318864"/>
            <a:ext cx="5791200" cy="1371600"/>
          </a:xfrm>
        </p:spPr>
        <p:txBody>
          <a:bodyPr/>
          <a:lstStyle/>
          <a:p>
            <a:r>
              <a:rPr lang="zh-CN" altLang="en-US" dirty="0"/>
              <a:t>非线性映射</a:t>
            </a:r>
            <a:endParaRPr lang="zh-CN" altLang="en-US" dirty="0"/>
          </a:p>
        </p:txBody>
      </p:sp>
      <p:sp>
        <p:nvSpPr>
          <p:cNvPr id="52" name="文本框 51"/>
          <p:cNvSpPr txBox="1"/>
          <p:nvPr/>
        </p:nvSpPr>
        <p:spPr>
          <a:xfrm>
            <a:off x="509344" y="4739660"/>
            <a:ext cx="7879080" cy="1569660"/>
          </a:xfrm>
          <a:prstGeom prst="rect">
            <a:avLst/>
          </a:prstGeom>
          <a:noFill/>
        </p:spPr>
        <p:txBody>
          <a:bodyPr wrap="none" rtlCol="0">
            <a:spAutoFit/>
          </a:bodyPr>
          <a:lstStyle/>
          <a:p>
            <a:r>
              <a:rPr lang="zh-CN" altLang="en-US" sz="2400" dirty="0"/>
              <a:t>通过非线性映射    ：              将样本映射到更高维的特征</a:t>
            </a:r>
            <a:endParaRPr lang="en-US" altLang="zh-CN" sz="2400" dirty="0"/>
          </a:p>
          <a:p>
            <a:r>
              <a:rPr lang="zh-CN" altLang="en-US" sz="2400" dirty="0"/>
              <a:t>空间，限于图的表现能力，只画出</a:t>
            </a:r>
            <a:r>
              <a:rPr lang="en-US" altLang="zh-CN" sz="2400" dirty="0"/>
              <a:t>2</a:t>
            </a:r>
            <a:r>
              <a:rPr lang="zh-CN" altLang="en-US" sz="2400" dirty="0"/>
              <a:t>维。</a:t>
            </a:r>
            <a:endParaRPr lang="en-US" altLang="zh-CN" sz="2400" dirty="0"/>
          </a:p>
          <a:p>
            <a:r>
              <a:rPr lang="zh-CN" altLang="en-US" sz="2400" dirty="0"/>
              <a:t>实际样本可能在映射到高维后，仍非线性可分，只需采用</a:t>
            </a:r>
            <a:endParaRPr lang="en-US" altLang="zh-CN" sz="2400" dirty="0"/>
          </a:p>
          <a:p>
            <a:r>
              <a:rPr lang="zh-CN" altLang="en-US" sz="2400" dirty="0"/>
              <a:t>前面介绍的</a:t>
            </a:r>
            <a:r>
              <a:rPr lang="en-US" altLang="zh-CN" sz="2400" dirty="0"/>
              <a:t>C-SVM</a:t>
            </a:r>
            <a:r>
              <a:rPr lang="zh-CN" altLang="en-US" sz="2400" dirty="0"/>
              <a:t>方法</a:t>
            </a:r>
            <a:r>
              <a:rPr lang="zh-CN" altLang="en-US" dirty="0"/>
              <a:t>。</a:t>
            </a:r>
            <a:endParaRPr lang="zh-CN" altLang="en-US" dirty="0"/>
          </a:p>
        </p:txBody>
      </p:sp>
      <p:graphicFrame>
        <p:nvGraphicFramePr>
          <p:cNvPr id="53" name="对象 52"/>
          <p:cNvGraphicFramePr>
            <a:graphicFrameLocks noChangeAspect="1"/>
          </p:cNvGraphicFramePr>
          <p:nvPr/>
        </p:nvGraphicFramePr>
        <p:xfrm>
          <a:off x="2800350" y="4852988"/>
          <a:ext cx="207963" cy="333375"/>
        </p:xfrm>
        <a:graphic>
          <a:graphicData uri="http://schemas.openxmlformats.org/presentationml/2006/ole">
            <mc:AlternateContent xmlns:mc="http://schemas.openxmlformats.org/markup-compatibility/2006">
              <mc:Choice xmlns:v="urn:schemas-microsoft-com:vml" Requires="v">
                <p:oleObj spid="_x0000_s47755" name="Equation" r:id="rId2" imgW="3048000" imgH="4876800" progId="Equation.DSMT4">
                  <p:embed/>
                </p:oleObj>
              </mc:Choice>
              <mc:Fallback>
                <p:oleObj name="Equation" r:id="rId2" imgW="3048000" imgH="4876800" progId="Equation.DSMT4">
                  <p:embed/>
                  <p:pic>
                    <p:nvPicPr>
                      <p:cNvPr id="0" name="图片 47754"/>
                      <p:cNvPicPr/>
                      <p:nvPr/>
                    </p:nvPicPr>
                    <p:blipFill>
                      <a:blip r:embed="rId3"/>
                      <a:stretch>
                        <a:fillRect/>
                      </a:stretch>
                    </p:blipFill>
                    <p:spPr>
                      <a:xfrm>
                        <a:off x="2800350" y="4852988"/>
                        <a:ext cx="207963" cy="333375"/>
                      </a:xfrm>
                      <a:prstGeom prst="rect">
                        <a:avLst/>
                      </a:prstGeom>
                    </p:spPr>
                  </p:pic>
                </p:oleObj>
              </mc:Fallback>
            </mc:AlternateContent>
          </a:graphicData>
        </a:graphic>
      </p:graphicFrame>
      <p:graphicFrame>
        <p:nvGraphicFramePr>
          <p:cNvPr id="54" name="对象 53"/>
          <p:cNvGraphicFramePr>
            <a:graphicFrameLocks noChangeAspect="1"/>
          </p:cNvGraphicFramePr>
          <p:nvPr/>
        </p:nvGraphicFramePr>
        <p:xfrm>
          <a:off x="3444904" y="4800182"/>
          <a:ext cx="952872" cy="317624"/>
        </p:xfrm>
        <a:graphic>
          <a:graphicData uri="http://schemas.openxmlformats.org/presentationml/2006/ole">
            <mc:AlternateContent xmlns:mc="http://schemas.openxmlformats.org/markup-compatibility/2006">
              <mc:Choice xmlns:v="urn:schemas-microsoft-com:vml" Requires="v">
                <p:oleObj spid="_x0000_s47756" name="Equation" r:id="rId4" imgW="14630400" imgH="4876800" progId="Equation.DSMT4">
                  <p:embed/>
                </p:oleObj>
              </mc:Choice>
              <mc:Fallback>
                <p:oleObj name="Equation" r:id="rId4" imgW="14630400" imgH="4876800" progId="Equation.DSMT4">
                  <p:embed/>
                  <p:pic>
                    <p:nvPicPr>
                      <p:cNvPr id="0" name="图片 47755"/>
                      <p:cNvPicPr/>
                      <p:nvPr/>
                    </p:nvPicPr>
                    <p:blipFill>
                      <a:blip r:embed="rId5"/>
                      <a:stretch>
                        <a:fillRect/>
                      </a:stretch>
                    </p:blipFill>
                    <p:spPr>
                      <a:xfrm>
                        <a:off x="3444904" y="4800182"/>
                        <a:ext cx="952872" cy="317624"/>
                      </a:xfrm>
                      <a:prstGeom prst="rect">
                        <a:avLst/>
                      </a:prstGeom>
                    </p:spPr>
                  </p:pic>
                </p:oleObj>
              </mc:Fallback>
            </mc:AlternateContent>
          </a:graphicData>
        </a:graphic>
      </p:graphicFrame>
      <p:sp>
        <p:nvSpPr>
          <p:cNvPr id="55" name="文本框 54"/>
          <p:cNvSpPr txBox="1"/>
          <p:nvPr/>
        </p:nvSpPr>
        <p:spPr>
          <a:xfrm>
            <a:off x="1814592" y="3933056"/>
            <a:ext cx="5378395" cy="369332"/>
          </a:xfrm>
          <a:prstGeom prst="rect">
            <a:avLst/>
          </a:prstGeom>
          <a:noFill/>
        </p:spPr>
        <p:txBody>
          <a:bodyPr wrap="none" rtlCol="0">
            <a:spAutoFit/>
          </a:bodyPr>
          <a:lstStyle/>
          <a:p>
            <a:r>
              <a:rPr lang="zh-CN" altLang="en-US" dirty="0"/>
              <a:t>使用非线性映射   将已知样本映射到</a:t>
            </a:r>
            <a:r>
              <a:rPr lang="en-US" altLang="zh-CN" dirty="0"/>
              <a:t>(</a:t>
            </a:r>
            <a:r>
              <a:rPr lang="zh-CN" altLang="en-US" dirty="0"/>
              <a:t>高维</a:t>
            </a:r>
            <a:r>
              <a:rPr lang="en-US" altLang="zh-CN" dirty="0"/>
              <a:t>)</a:t>
            </a:r>
            <a:r>
              <a:rPr lang="zh-CN" altLang="en-US" dirty="0"/>
              <a:t>特征空间</a:t>
            </a:r>
            <a:endParaRPr lang="zh-CN" altLang="en-US" dirty="0"/>
          </a:p>
        </p:txBody>
      </p:sp>
      <p:graphicFrame>
        <p:nvGraphicFramePr>
          <p:cNvPr id="56" name="对象 55"/>
          <p:cNvGraphicFramePr>
            <a:graphicFrameLocks noChangeAspect="1"/>
          </p:cNvGraphicFramePr>
          <p:nvPr/>
        </p:nvGraphicFramePr>
        <p:xfrm>
          <a:off x="3516313" y="3978275"/>
          <a:ext cx="179387" cy="285750"/>
        </p:xfrm>
        <a:graphic>
          <a:graphicData uri="http://schemas.openxmlformats.org/presentationml/2006/ole">
            <mc:AlternateContent xmlns:mc="http://schemas.openxmlformats.org/markup-compatibility/2006">
              <mc:Choice xmlns:v="urn:schemas-microsoft-com:vml" Requires="v">
                <p:oleObj spid="_x0000_s47757" name="Equation" r:id="rId6" imgW="3048000" imgH="4876800" progId="Equation.DSMT4">
                  <p:embed/>
                </p:oleObj>
              </mc:Choice>
              <mc:Fallback>
                <p:oleObj name="Equation" r:id="rId6" imgW="3048000" imgH="4876800" progId="Equation.DSMT4">
                  <p:embed/>
                  <p:pic>
                    <p:nvPicPr>
                      <p:cNvPr id="0" name="图片 47756"/>
                      <p:cNvPicPr/>
                      <p:nvPr/>
                    </p:nvPicPr>
                    <p:blipFill>
                      <a:blip r:embed="rId7"/>
                      <a:stretch>
                        <a:fillRect/>
                      </a:stretch>
                    </p:blipFill>
                    <p:spPr>
                      <a:xfrm>
                        <a:off x="3516313" y="3978275"/>
                        <a:ext cx="179387" cy="285750"/>
                      </a:xfrm>
                      <a:prstGeom prst="rect">
                        <a:avLst/>
                      </a:prstGeom>
                    </p:spPr>
                  </p:pic>
                </p:oleObj>
              </mc:Fallback>
            </mc:AlternateContent>
          </a:graphicData>
        </a:graphic>
      </p:graphicFrame>
      <p:graphicFrame>
        <p:nvGraphicFramePr>
          <p:cNvPr id="57" name="对象 56"/>
          <p:cNvGraphicFramePr>
            <a:graphicFrameLocks noChangeAspect="1"/>
          </p:cNvGraphicFramePr>
          <p:nvPr/>
        </p:nvGraphicFramePr>
        <p:xfrm>
          <a:off x="7005662" y="3944536"/>
          <a:ext cx="374650" cy="311150"/>
        </p:xfrm>
        <a:graphic>
          <a:graphicData uri="http://schemas.openxmlformats.org/presentationml/2006/ole">
            <mc:AlternateContent xmlns:mc="http://schemas.openxmlformats.org/markup-compatibility/2006">
              <mc:Choice xmlns:v="urn:schemas-microsoft-com:vml" Requires="v">
                <p:oleObj spid="_x0000_s47758" name="Equation" r:id="rId8" imgW="5486400" imgH="4572000" progId="Equation.DSMT4">
                  <p:embed/>
                </p:oleObj>
              </mc:Choice>
              <mc:Fallback>
                <p:oleObj name="Equation" r:id="rId8" imgW="5486400" imgH="4572000" progId="Equation.DSMT4">
                  <p:embed/>
                  <p:pic>
                    <p:nvPicPr>
                      <p:cNvPr id="0" name="图片 47757"/>
                      <p:cNvPicPr/>
                      <p:nvPr/>
                    </p:nvPicPr>
                    <p:blipFill>
                      <a:blip r:embed="rId9"/>
                      <a:stretch>
                        <a:fillRect/>
                      </a:stretch>
                    </p:blipFill>
                    <p:spPr>
                      <a:xfrm>
                        <a:off x="7005662" y="3944536"/>
                        <a:ext cx="374650" cy="311150"/>
                      </a:xfrm>
                      <a:prstGeom prst="rect">
                        <a:avLst/>
                      </a:prstGeom>
                    </p:spPr>
                  </p:pic>
                </p:oleObj>
              </mc:Fallback>
            </mc:AlternateContent>
          </a:graphicData>
        </a:graphic>
      </p:graphicFrame>
      <p:sp>
        <p:nvSpPr>
          <p:cNvPr id="58" name="文本框 57"/>
          <p:cNvSpPr txBox="1"/>
          <p:nvPr/>
        </p:nvSpPr>
        <p:spPr>
          <a:xfrm>
            <a:off x="3373389" y="6344877"/>
            <a:ext cx="2749471" cy="369332"/>
          </a:xfrm>
          <a:prstGeom prst="rect">
            <a:avLst/>
          </a:prstGeom>
          <a:noFill/>
        </p:spPr>
        <p:txBody>
          <a:bodyPr wrap="none" rtlCol="0">
            <a:spAutoFit/>
          </a:bodyPr>
          <a:lstStyle/>
          <a:p>
            <a:pPr algn="ctr"/>
            <a:r>
              <a:rPr lang="zh-CN" altLang="en-US" dirty="0">
                <a:solidFill>
                  <a:srgbClr val="FF0000"/>
                </a:solidFill>
              </a:rPr>
              <a:t>如何得到    的具体形式？</a:t>
            </a:r>
            <a:endParaRPr lang="zh-CN" altLang="en-US" dirty="0">
              <a:solidFill>
                <a:srgbClr val="FF0000"/>
              </a:solidFill>
            </a:endParaRPr>
          </a:p>
        </p:txBody>
      </p:sp>
      <p:graphicFrame>
        <p:nvGraphicFramePr>
          <p:cNvPr id="59" name="对象 58"/>
          <p:cNvGraphicFramePr>
            <a:graphicFrameLocks noChangeAspect="1"/>
          </p:cNvGraphicFramePr>
          <p:nvPr/>
        </p:nvGraphicFramePr>
        <p:xfrm>
          <a:off x="4448175" y="6413500"/>
          <a:ext cx="177800" cy="285750"/>
        </p:xfrm>
        <a:graphic>
          <a:graphicData uri="http://schemas.openxmlformats.org/presentationml/2006/ole">
            <mc:AlternateContent xmlns:mc="http://schemas.openxmlformats.org/markup-compatibility/2006">
              <mc:Choice xmlns:v="urn:schemas-microsoft-com:vml" Requires="v">
                <p:oleObj spid="_x0000_s47759" name="Equation" r:id="rId10" imgW="3048000" imgH="4876800" progId="Equation.DSMT4">
                  <p:embed/>
                </p:oleObj>
              </mc:Choice>
              <mc:Fallback>
                <p:oleObj name="Equation" r:id="rId10" imgW="3048000" imgH="4876800" progId="Equation.DSMT4">
                  <p:embed/>
                  <p:pic>
                    <p:nvPicPr>
                      <p:cNvPr id="0" name="图片 47758"/>
                      <p:cNvPicPr/>
                      <p:nvPr/>
                    </p:nvPicPr>
                    <p:blipFill>
                      <a:blip r:embed="rId11"/>
                      <a:stretch>
                        <a:fillRect/>
                      </a:stretch>
                    </p:blipFill>
                    <p:spPr>
                      <a:xfrm>
                        <a:off x="4448175" y="6413500"/>
                        <a:ext cx="177800" cy="28575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000"/>
                                        <p:tgtEl>
                                          <p:spTgt spid="58"/>
                                        </p:tgtEl>
                                      </p:cBhvr>
                                    </p:animEffect>
                                    <p:anim calcmode="lin" valueType="num">
                                      <p:cBhvr>
                                        <p:cTn id="8" dur="1000" fill="hold"/>
                                        <p:tgtEl>
                                          <p:spTgt spid="58"/>
                                        </p:tgtEl>
                                        <p:attrNameLst>
                                          <p:attrName>ppt_x</p:attrName>
                                        </p:attrNameLst>
                                      </p:cBhvr>
                                      <p:tavLst>
                                        <p:tav tm="0">
                                          <p:val>
                                            <p:strVal val="#ppt_x"/>
                                          </p:val>
                                        </p:tav>
                                        <p:tav tm="100000">
                                          <p:val>
                                            <p:strVal val="#ppt_x"/>
                                          </p:val>
                                        </p:tav>
                                      </p:tavLst>
                                    </p:anim>
                                    <p:anim calcmode="lin" valueType="num">
                                      <p:cBhvr>
                                        <p:cTn id="9" dur="1000" fill="hold"/>
                                        <p:tgtEl>
                                          <p:spTgt spid="5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1000"/>
                                        <p:tgtEl>
                                          <p:spTgt spid="59"/>
                                        </p:tgtEl>
                                      </p:cBhvr>
                                    </p:animEffect>
                                    <p:anim calcmode="lin" valueType="num">
                                      <p:cBhvr>
                                        <p:cTn id="13" dur="1000" fill="hold"/>
                                        <p:tgtEl>
                                          <p:spTgt spid="59"/>
                                        </p:tgtEl>
                                        <p:attrNameLst>
                                          <p:attrName>ppt_x</p:attrName>
                                        </p:attrNameLst>
                                      </p:cBhvr>
                                      <p:tavLst>
                                        <p:tav tm="0">
                                          <p:val>
                                            <p:strVal val="#ppt_x"/>
                                          </p:val>
                                        </p:tav>
                                        <p:tav tm="100000">
                                          <p:val>
                                            <p:strVal val="#ppt_x"/>
                                          </p:val>
                                        </p:tav>
                                      </p:tavLst>
                                    </p:anim>
                                    <p:anim calcmode="lin" valueType="num">
                                      <p:cBhvr>
                                        <p:cTn id="14"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26878" y="4485308"/>
            <a:ext cx="5742930" cy="1896020"/>
          </a:xfrm>
          <a:prstGeom prst="rect">
            <a:avLst/>
          </a:prstGeom>
        </p:spPr>
      </p:pic>
      <p:sp>
        <p:nvSpPr>
          <p:cNvPr id="4" name="标题 1"/>
          <p:cNvSpPr txBox="1"/>
          <p:nvPr/>
        </p:nvSpPr>
        <p:spPr>
          <a:xfrm>
            <a:off x="260350" y="375097"/>
            <a:ext cx="7886700" cy="777874"/>
          </a:xfrm>
          <a:prstGeom prst="rect">
            <a:avLst/>
          </a:prstGeom>
        </p:spPr>
        <p:txBody>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zh-CN" altLang="en-US"/>
              <a:t>核支持向量机</a:t>
            </a:r>
            <a:endParaRPr lang="zh-CN" altLang="en-US" dirty="0"/>
          </a:p>
        </p:txBody>
      </p:sp>
      <p:sp>
        <p:nvSpPr>
          <p:cNvPr id="5" name="内容占位符 2"/>
          <p:cNvSpPr txBox="1"/>
          <p:nvPr/>
        </p:nvSpPr>
        <p:spPr>
          <a:xfrm>
            <a:off x="260350" y="1599058"/>
            <a:ext cx="8616950" cy="403080"/>
          </a:xfrm>
          <a:prstGeom prst="rect">
            <a:avLst/>
          </a:prstGeom>
        </p:spPr>
        <p:txBody>
          <a:bodyPr/>
          <a:lstStyle>
            <a:lvl1pPr marL="0" indent="0" algn="l" defTabSz="914400" rtl="0" eaLnBrk="1" latinLnBrk="0" hangingPunct="1">
              <a:spcBef>
                <a:spcPct val="20000"/>
              </a:spcBef>
              <a:spcAft>
                <a:spcPts val="600"/>
              </a:spcAft>
              <a:buFont typeface="Arial" panose="020B0604020202020204"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anose="020B0604020202020204"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9pPr>
          </a:lstStyle>
          <a:p>
            <a:r>
              <a:rPr lang="zh-CN" altLang="en-US" dirty="0"/>
              <a:t>设样本   映射后的向量为      </a:t>
            </a:r>
            <a:r>
              <a:rPr lang="en-US" altLang="zh-CN" dirty="0"/>
              <a:t>, ,  </a:t>
            </a:r>
            <a:r>
              <a:rPr lang="zh-CN" altLang="en-US" dirty="0"/>
              <a:t>划分超平面为                                     </a:t>
            </a:r>
            <a:r>
              <a:rPr lang="en-US" altLang="zh-CN" dirty="0"/>
              <a:t>.</a:t>
            </a:r>
            <a:endParaRPr lang="zh-CN" altLang="en-US" dirty="0"/>
          </a:p>
        </p:txBody>
      </p:sp>
      <p:graphicFrame>
        <p:nvGraphicFramePr>
          <p:cNvPr id="6" name="对象 5"/>
          <p:cNvGraphicFramePr>
            <a:graphicFrameLocks noChangeAspect="1"/>
          </p:cNvGraphicFramePr>
          <p:nvPr/>
        </p:nvGraphicFramePr>
        <p:xfrm>
          <a:off x="1115616" y="1714116"/>
          <a:ext cx="209176" cy="252000"/>
        </p:xfrm>
        <a:graphic>
          <a:graphicData uri="http://schemas.openxmlformats.org/presentationml/2006/ole">
            <mc:AlternateContent xmlns:mc="http://schemas.openxmlformats.org/markup-compatibility/2006">
              <mc:Choice xmlns:v="urn:schemas-microsoft-com:vml" Requires="v">
                <p:oleObj spid="_x0000_s50593" name="Formula" r:id="rId2" imgW="752475" imgH="904875" progId="Equation.Ribbit">
                  <p:embed/>
                </p:oleObj>
              </mc:Choice>
              <mc:Fallback>
                <p:oleObj name="Formula" r:id="rId2" imgW="752475" imgH="904875" progId="Equation.Ribbit">
                  <p:embed/>
                  <p:pic>
                    <p:nvPicPr>
                      <p:cNvPr id="0" name="图片 50592"/>
                      <p:cNvPicPr/>
                      <p:nvPr/>
                    </p:nvPicPr>
                    <p:blipFill>
                      <a:blip r:embed="rId3"/>
                      <a:stretch>
                        <a:fillRect/>
                      </a:stretch>
                    </p:blipFill>
                    <p:spPr>
                      <a:xfrm>
                        <a:off x="1115616" y="1714116"/>
                        <a:ext cx="209176" cy="252000"/>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3131840" y="1642116"/>
          <a:ext cx="544843" cy="324000"/>
        </p:xfrm>
        <a:graphic>
          <a:graphicData uri="http://schemas.openxmlformats.org/presentationml/2006/ole">
            <mc:AlternateContent xmlns:mc="http://schemas.openxmlformats.org/markup-compatibility/2006">
              <mc:Choice xmlns:v="urn:schemas-microsoft-com:vml" Requires="v">
                <p:oleObj spid="_x0000_s50594" name="Formula" r:id="rId4" imgW="2219325" imgH="1323975" progId="Equation.Ribbit">
                  <p:embed/>
                </p:oleObj>
              </mc:Choice>
              <mc:Fallback>
                <p:oleObj name="Formula" r:id="rId4" imgW="2219325" imgH="1323975" progId="Equation.Ribbit">
                  <p:embed/>
                  <p:pic>
                    <p:nvPicPr>
                      <p:cNvPr id="0" name="图片 50593"/>
                      <p:cNvPicPr/>
                      <p:nvPr/>
                    </p:nvPicPr>
                    <p:blipFill>
                      <a:blip r:embed="rId5"/>
                      <a:stretch>
                        <a:fillRect/>
                      </a:stretch>
                    </p:blipFill>
                    <p:spPr>
                      <a:xfrm>
                        <a:off x="3131840" y="1642116"/>
                        <a:ext cx="544843" cy="324000"/>
                      </a:xfrm>
                      <a:prstGeom prst="rect">
                        <a:avLst/>
                      </a:prstGeom>
                    </p:spPr>
                  </p:pic>
                </p:oleObj>
              </mc:Fallback>
            </mc:AlternateContent>
          </a:graphicData>
        </a:graphic>
      </p:graphicFrame>
      <p:sp>
        <p:nvSpPr>
          <p:cNvPr id="9" name="内容占位符 3"/>
          <p:cNvSpPr txBox="1"/>
          <p:nvPr/>
        </p:nvSpPr>
        <p:spPr>
          <a:xfrm>
            <a:off x="432655" y="2663717"/>
            <a:ext cx="1353857" cy="451134"/>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原始问题</a:t>
            </a:r>
            <a:endParaRPr lang="zh-CN" altLang="en-US" dirty="0"/>
          </a:p>
        </p:txBody>
      </p:sp>
      <p:sp>
        <p:nvSpPr>
          <p:cNvPr id="10" name="内容占位符 3"/>
          <p:cNvSpPr txBox="1"/>
          <p:nvPr/>
        </p:nvSpPr>
        <p:spPr>
          <a:xfrm>
            <a:off x="432655" y="5220630"/>
            <a:ext cx="1353857" cy="451134"/>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对偶问题</a:t>
            </a:r>
            <a:endParaRPr lang="zh-CN" altLang="en-US" dirty="0"/>
          </a:p>
        </p:txBody>
      </p:sp>
      <p:sp>
        <p:nvSpPr>
          <p:cNvPr id="11" name="矩形 10"/>
          <p:cNvSpPr/>
          <p:nvPr/>
        </p:nvSpPr>
        <p:spPr>
          <a:xfrm>
            <a:off x="5235920" y="4509120"/>
            <a:ext cx="1642551" cy="7229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929026" y="3603879"/>
            <a:ext cx="2947878" cy="46166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lvl="0"/>
            <a:r>
              <a:rPr lang="zh-CN" altLang="en-US" sz="2400" dirty="0"/>
              <a:t>只以</a:t>
            </a:r>
            <a:r>
              <a:rPr lang="zh-CN" altLang="en-US" sz="2400" dirty="0">
                <a:solidFill>
                  <a:schemeClr val="tx2"/>
                </a:solidFill>
              </a:rPr>
              <a:t>内积</a:t>
            </a:r>
            <a:r>
              <a:rPr lang="zh-CN" altLang="en-US" sz="2400" dirty="0"/>
              <a:t>的形式出现</a:t>
            </a:r>
            <a:endParaRPr lang="en-US" altLang="zh-CN" sz="2400" dirty="0"/>
          </a:p>
        </p:txBody>
      </p:sp>
      <p:graphicFrame>
        <p:nvGraphicFramePr>
          <p:cNvPr id="12" name="对象 11"/>
          <p:cNvGraphicFramePr>
            <a:graphicFrameLocks noChangeAspect="1"/>
          </p:cNvGraphicFramePr>
          <p:nvPr/>
        </p:nvGraphicFramePr>
        <p:xfrm>
          <a:off x="5468435" y="1575624"/>
          <a:ext cx="2402988" cy="470150"/>
        </p:xfrm>
        <a:graphic>
          <a:graphicData uri="http://schemas.openxmlformats.org/presentationml/2006/ole">
            <mc:AlternateContent xmlns:mc="http://schemas.openxmlformats.org/markup-compatibility/2006">
              <mc:Choice xmlns:v="urn:schemas-microsoft-com:vml" Requires="v">
                <p:oleObj spid="_x0000_s50595" name="Equation" r:id="rId6" imgW="28041600" imgH="5486400" progId="Equation.DSMT4">
                  <p:embed/>
                </p:oleObj>
              </mc:Choice>
              <mc:Fallback>
                <p:oleObj name="Equation" r:id="rId6" imgW="28041600" imgH="5486400" progId="Equation.DSMT4">
                  <p:embed/>
                  <p:pic>
                    <p:nvPicPr>
                      <p:cNvPr id="0" name="图片 50594"/>
                      <p:cNvPicPr/>
                      <p:nvPr/>
                    </p:nvPicPr>
                    <p:blipFill>
                      <a:blip r:embed="rId7"/>
                      <a:stretch>
                        <a:fillRect/>
                      </a:stretch>
                    </p:blipFill>
                    <p:spPr>
                      <a:xfrm>
                        <a:off x="5468435" y="1575624"/>
                        <a:ext cx="2402988" cy="470150"/>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2108435" y="2099502"/>
          <a:ext cx="4770036" cy="1339898"/>
        </p:xfrm>
        <a:graphic>
          <a:graphicData uri="http://schemas.openxmlformats.org/presentationml/2006/ole">
            <mc:AlternateContent xmlns:mc="http://schemas.openxmlformats.org/markup-compatibility/2006">
              <mc:Choice xmlns:v="urn:schemas-microsoft-com:vml" Requires="v">
                <p:oleObj spid="_x0000_s50596" name="Equation" r:id="rId8" imgW="54254400" imgH="15240000" progId="Equation.DSMT4">
                  <p:embed/>
                </p:oleObj>
              </mc:Choice>
              <mc:Fallback>
                <p:oleObj name="Equation" r:id="rId8" imgW="54254400" imgH="15240000" progId="Equation.DSMT4">
                  <p:embed/>
                  <p:pic>
                    <p:nvPicPr>
                      <p:cNvPr id="0" name="图片 50595"/>
                      <p:cNvPicPr/>
                      <p:nvPr/>
                    </p:nvPicPr>
                    <p:blipFill>
                      <a:blip r:embed="rId9"/>
                      <a:stretch>
                        <a:fillRect/>
                      </a:stretch>
                    </p:blipFill>
                    <p:spPr>
                      <a:xfrm>
                        <a:off x="2108435" y="2099502"/>
                        <a:ext cx="4770036" cy="1339898"/>
                      </a:xfrm>
                      <a:prstGeom prst="rect">
                        <a:avLst/>
                      </a:prstGeom>
                    </p:spPr>
                  </p:pic>
                </p:oleObj>
              </mc:Fallback>
            </mc:AlternateContent>
          </a:graphicData>
        </a:graphic>
      </p:graphicFrame>
      <p:cxnSp>
        <p:nvCxnSpPr>
          <p:cNvPr id="17" name="直接箭头连接符 16"/>
          <p:cNvCxnSpPr>
            <a:stCxn id="14" idx="2"/>
            <a:endCxn id="11" idx="0"/>
          </p:cNvCxnSpPr>
          <p:nvPr/>
        </p:nvCxnSpPr>
        <p:spPr>
          <a:xfrm flipH="1">
            <a:off x="6057196" y="4065544"/>
            <a:ext cx="345769" cy="4435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1560" y="1489513"/>
            <a:ext cx="877163" cy="369332"/>
          </a:xfrm>
          <a:prstGeom prst="rect">
            <a:avLst/>
          </a:prstGeom>
          <a:noFill/>
        </p:spPr>
        <p:txBody>
          <a:bodyPr wrap="none" rtlCol="0">
            <a:spAutoFit/>
          </a:bodyPr>
          <a:lstStyle/>
          <a:p>
            <a:r>
              <a:rPr lang="zh-CN" altLang="en-US" dirty="0"/>
              <a:t>预测：</a:t>
            </a:r>
            <a:endParaRPr lang="zh-CN" altLang="en-US" dirty="0"/>
          </a:p>
        </p:txBody>
      </p:sp>
      <p:sp>
        <p:nvSpPr>
          <p:cNvPr id="3" name="箭头: 下 2"/>
          <p:cNvSpPr/>
          <p:nvPr/>
        </p:nvSpPr>
        <p:spPr>
          <a:xfrm>
            <a:off x="4355976" y="2452008"/>
            <a:ext cx="432048" cy="1584176"/>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graphicFrame>
        <p:nvGraphicFramePr>
          <p:cNvPr id="4" name="对象 3"/>
          <p:cNvGraphicFramePr>
            <a:graphicFrameLocks noChangeAspect="1"/>
          </p:cNvGraphicFramePr>
          <p:nvPr/>
        </p:nvGraphicFramePr>
        <p:xfrm>
          <a:off x="1691680" y="1238148"/>
          <a:ext cx="6624736" cy="1008160"/>
        </p:xfrm>
        <a:graphic>
          <a:graphicData uri="http://schemas.openxmlformats.org/presentationml/2006/ole">
            <mc:AlternateContent xmlns:mc="http://schemas.openxmlformats.org/markup-compatibility/2006">
              <mc:Choice xmlns:v="urn:schemas-microsoft-com:vml" Requires="v">
                <p:oleObj spid="_x0000_s48386" name="Equation" r:id="rId1" imgW="62788800" imgH="10363200" progId="Equation.DSMT4">
                  <p:embed/>
                </p:oleObj>
              </mc:Choice>
              <mc:Fallback>
                <p:oleObj name="Equation" r:id="rId1" imgW="62788800" imgH="10363200" progId="Equation.DSMT4">
                  <p:embed/>
                  <p:pic>
                    <p:nvPicPr>
                      <p:cNvPr id="0" name="对象 5"/>
                      <p:cNvPicPr/>
                      <p:nvPr/>
                    </p:nvPicPr>
                    <p:blipFill>
                      <a:blip r:embed="rId2"/>
                      <a:stretch>
                        <a:fillRect/>
                      </a:stretch>
                    </p:blipFill>
                    <p:spPr>
                      <a:xfrm>
                        <a:off x="1691680" y="1238148"/>
                        <a:ext cx="6624736" cy="100816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1488723" y="4365104"/>
          <a:ext cx="6827693" cy="1098406"/>
        </p:xfrm>
        <a:graphic>
          <a:graphicData uri="http://schemas.openxmlformats.org/presentationml/2006/ole">
            <mc:AlternateContent xmlns:mc="http://schemas.openxmlformats.org/markup-compatibility/2006">
              <mc:Choice xmlns:v="urn:schemas-microsoft-com:vml" Requires="v">
                <p:oleObj spid="_x0000_s48387" name="Equation" r:id="rId3" imgW="57607200" imgH="10363200" progId="Equation.DSMT4">
                  <p:embed/>
                </p:oleObj>
              </mc:Choice>
              <mc:Fallback>
                <p:oleObj name="Equation" r:id="rId3" imgW="57607200" imgH="10363200" progId="Equation.DSMT4">
                  <p:embed/>
                  <p:pic>
                    <p:nvPicPr>
                      <p:cNvPr id="0" name="对象 6"/>
                      <p:cNvPicPr/>
                      <p:nvPr/>
                    </p:nvPicPr>
                    <p:blipFill>
                      <a:blip r:embed="rId4"/>
                      <a:stretch>
                        <a:fillRect/>
                      </a:stretch>
                    </p:blipFill>
                    <p:spPr>
                      <a:xfrm>
                        <a:off x="1488723" y="4365104"/>
                        <a:ext cx="6827693" cy="1098406"/>
                      </a:xfrm>
                      <a:prstGeom prst="rect">
                        <a:avLst/>
                      </a:prstGeom>
                    </p:spPr>
                  </p:pic>
                </p:oleObj>
              </mc:Fallback>
            </mc:AlternateContent>
          </a:graphicData>
        </a:graphic>
      </p:graphicFrame>
      <p:sp>
        <p:nvSpPr>
          <p:cNvPr id="6" name="矩形 5"/>
          <p:cNvSpPr/>
          <p:nvPr/>
        </p:nvSpPr>
        <p:spPr>
          <a:xfrm>
            <a:off x="6012160" y="1394490"/>
            <a:ext cx="1656184" cy="73836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5220072" y="401023"/>
            <a:ext cx="2947878" cy="46166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lvl="0"/>
            <a:r>
              <a:rPr lang="zh-CN" altLang="en-US" sz="2400" dirty="0"/>
              <a:t>只以</a:t>
            </a:r>
            <a:r>
              <a:rPr lang="zh-CN" altLang="en-US" sz="2400" dirty="0">
                <a:solidFill>
                  <a:schemeClr val="tx2"/>
                </a:solidFill>
              </a:rPr>
              <a:t>内积</a:t>
            </a:r>
            <a:r>
              <a:rPr lang="zh-CN" altLang="en-US" sz="2400" dirty="0"/>
              <a:t>的形式出现</a:t>
            </a:r>
            <a:endParaRPr lang="en-US" altLang="zh-CN" sz="2400" dirty="0"/>
          </a:p>
        </p:txBody>
      </p:sp>
      <p:sp>
        <p:nvSpPr>
          <p:cNvPr id="8" name="箭头: 下 7"/>
          <p:cNvSpPr/>
          <p:nvPr/>
        </p:nvSpPr>
        <p:spPr>
          <a:xfrm rot="10800000">
            <a:off x="6840252" y="990670"/>
            <a:ext cx="180020" cy="403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rPr>
              <a:t>引言</a:t>
            </a:r>
            <a:endParaRPr lang="zh-CN" altLang="en-US" dirty="0">
              <a:latin typeface="+mn-lt"/>
            </a:endParaRPr>
          </a:p>
        </p:txBody>
      </p:sp>
      <p:pic>
        <p:nvPicPr>
          <p:cNvPr id="5" name="图片 4"/>
          <p:cNvPicPr>
            <a:picLocks noChangeAspect="1"/>
          </p:cNvPicPr>
          <p:nvPr/>
        </p:nvPicPr>
        <p:blipFill>
          <a:blip r:embed="rId1"/>
          <a:stretch>
            <a:fillRect/>
          </a:stretch>
        </p:blipFill>
        <p:spPr>
          <a:xfrm>
            <a:off x="424610" y="2204864"/>
            <a:ext cx="8324850" cy="2352675"/>
          </a:xfrm>
          <a:prstGeom prst="rect">
            <a:avLst/>
          </a:prstGeom>
        </p:spPr>
      </p:pic>
      <p:sp>
        <p:nvSpPr>
          <p:cNvPr id="6" name="文本框 5"/>
          <p:cNvSpPr txBox="1"/>
          <p:nvPr/>
        </p:nvSpPr>
        <p:spPr>
          <a:xfrm>
            <a:off x="312887" y="5127575"/>
            <a:ext cx="7193280" cy="460375"/>
          </a:xfrm>
          <a:prstGeom prst="rect">
            <a:avLst/>
          </a:prstGeom>
          <a:noFill/>
        </p:spPr>
        <p:txBody>
          <a:bodyPr wrap="none" rtlCol="0">
            <a:spAutoFit/>
          </a:bodyPr>
          <a:lstStyle/>
          <a:p>
            <a:r>
              <a:rPr lang="zh-CN" altLang="en-US" sz="2400" dirty="0"/>
              <a:t>本章介绍几种非线性分类器：</a:t>
            </a:r>
            <a:r>
              <a:rPr lang="zh-CN" altLang="en-US" sz="2400" dirty="0">
                <a:highlight>
                  <a:srgbClr val="FFFF00"/>
                </a:highlight>
              </a:rPr>
              <a:t>支持向量机和神经网络</a:t>
            </a:r>
            <a:endParaRPr lang="en-US" altLang="zh-CN" sz="2400" dirty="0">
              <a:highlight>
                <a:srgbClr val="FFFF00"/>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60350" y="294756"/>
            <a:ext cx="7886700" cy="777874"/>
          </a:xfrm>
          <a:prstGeom prst="rect">
            <a:avLst/>
          </a:prstGeom>
        </p:spPr>
        <p:txBody>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zh-CN" altLang="en-US" dirty="0"/>
              <a:t>内积函数转化为核函数</a:t>
            </a:r>
            <a:endParaRPr lang="zh-CN" altLang="en-US" dirty="0"/>
          </a:p>
        </p:txBody>
      </p:sp>
      <p:sp>
        <p:nvSpPr>
          <p:cNvPr id="3" name="内容占位符 2"/>
          <p:cNvSpPr txBox="1"/>
          <p:nvPr/>
        </p:nvSpPr>
        <p:spPr>
          <a:xfrm>
            <a:off x="323850" y="1124043"/>
            <a:ext cx="8616950" cy="4930775"/>
          </a:xfrm>
          <a:prstGeom prst="rect">
            <a:avLst/>
          </a:prstGeom>
        </p:spPr>
        <p:txBody>
          <a:bodyPr/>
          <a:lstStyle>
            <a:lvl1pPr marL="0" indent="0" algn="l" defTabSz="914400" rtl="0" eaLnBrk="1" latinLnBrk="0" hangingPunct="1">
              <a:spcBef>
                <a:spcPct val="20000"/>
              </a:spcBef>
              <a:spcAft>
                <a:spcPts val="600"/>
              </a:spcAft>
              <a:buFont typeface="Arial" panose="020B0604020202020204"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anose="020B0604020202020204"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9pPr>
          </a:lstStyle>
          <a:p>
            <a:r>
              <a:rPr lang="zh-CN" altLang="en-US" dirty="0"/>
              <a:t>基本想法：不显式地设计核映射</a:t>
            </a:r>
            <a:r>
              <a:rPr lang="en-US" altLang="zh-CN" dirty="0"/>
              <a:t>, </a:t>
            </a:r>
            <a:r>
              <a:rPr lang="zh-CN" altLang="en-US" dirty="0"/>
              <a:t>而是设计</a:t>
            </a:r>
            <a:r>
              <a:rPr lang="zh-CN" altLang="en-US" dirty="0">
                <a:solidFill>
                  <a:schemeClr val="tx2"/>
                </a:solidFill>
              </a:rPr>
              <a:t>核函数</a:t>
            </a:r>
            <a:r>
              <a:rPr lang="en-US" altLang="zh-CN" dirty="0"/>
              <a:t>.</a:t>
            </a:r>
            <a:endParaRPr lang="en-US" altLang="zh-CN" dirty="0"/>
          </a:p>
          <a:p>
            <a:endParaRPr lang="en-US" altLang="zh-CN" dirty="0">
              <a:solidFill>
                <a:schemeClr val="tx2"/>
              </a:solidFill>
            </a:endParaRPr>
          </a:p>
          <a:p>
            <a:endParaRPr lang="en-US" altLang="zh-CN" dirty="0">
              <a:solidFill>
                <a:schemeClr val="tx2"/>
              </a:solidFill>
            </a:endParaRPr>
          </a:p>
          <a:p>
            <a:r>
              <a:rPr lang="en-US" altLang="zh-CN" u="sng" dirty="0"/>
              <a:t>Mercer</a:t>
            </a:r>
            <a:r>
              <a:rPr lang="zh-CN" altLang="en-US" u="sng" dirty="0"/>
              <a:t>定理</a:t>
            </a:r>
            <a:r>
              <a:rPr lang="zh-CN" altLang="en-US" dirty="0"/>
              <a:t>：只要一个对称函数所对应的核矩阵</a:t>
            </a:r>
            <a:r>
              <a:rPr lang="zh-CN" altLang="en-US" dirty="0">
                <a:solidFill>
                  <a:schemeClr val="tx2"/>
                </a:solidFill>
              </a:rPr>
              <a:t>半正定</a:t>
            </a:r>
            <a:r>
              <a:rPr lang="en-US" altLang="zh-CN" dirty="0"/>
              <a:t>, </a:t>
            </a:r>
            <a:r>
              <a:rPr lang="zh-CN" altLang="en-US" dirty="0"/>
              <a:t>则它就能作为核函数来使用</a:t>
            </a:r>
            <a:r>
              <a:rPr lang="en-US" altLang="zh-CN" dirty="0"/>
              <a:t>.</a:t>
            </a:r>
            <a:r>
              <a:rPr lang="zh-CN" altLang="en-US" dirty="0"/>
              <a:t>不论生成的变化空间维度多高，这个空间的线性支持向量机求解</a:t>
            </a:r>
            <a:endParaRPr lang="zh-CN" altLang="en-US" dirty="0"/>
          </a:p>
          <a:p>
            <a:r>
              <a:rPr lang="zh-CN" altLang="en-US" dirty="0"/>
              <a:t>都可以在原空间通过核函数进行</a:t>
            </a:r>
            <a:endParaRPr lang="en-US" altLang="zh-CN" dirty="0"/>
          </a:p>
          <a:p>
            <a:r>
              <a:rPr lang="zh-CN" altLang="en-US" dirty="0"/>
              <a:t>常用核函数：</a:t>
            </a:r>
            <a:r>
              <a:rPr lang="zh-CN" altLang="en-US" dirty="0">
                <a:solidFill>
                  <a:srgbClr val="FF0000"/>
                </a:solidFill>
              </a:rPr>
              <a:t>核函数及其参数的选择？</a:t>
            </a:r>
            <a:endParaRPr lang="zh-CN" altLang="en-US" dirty="0">
              <a:solidFill>
                <a:srgbClr val="FF0000"/>
              </a:solidFill>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4089" y="4293336"/>
            <a:ext cx="7929472" cy="216000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5065" y="1766236"/>
            <a:ext cx="3127519" cy="3962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395536" y="260648"/>
            <a:ext cx="5791200" cy="1371600"/>
          </a:xfrm>
          <a:prstGeom prst="rect">
            <a:avLst/>
          </a:prstGeom>
        </p:spPr>
        <p:txBody>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zh-CN" altLang="en-US" dirty="0"/>
              <a:t>核函数与相似性度量</a:t>
            </a:r>
            <a:endParaRPr lang="zh-CN" altLang="en-US" dirty="0"/>
          </a:p>
        </p:txBody>
      </p:sp>
      <p:sp>
        <p:nvSpPr>
          <p:cNvPr id="4" name="文本框 3"/>
          <p:cNvSpPr txBox="1"/>
          <p:nvPr/>
        </p:nvSpPr>
        <p:spPr>
          <a:xfrm>
            <a:off x="251520" y="884192"/>
            <a:ext cx="8834470" cy="1569660"/>
          </a:xfrm>
          <a:prstGeom prst="rect">
            <a:avLst/>
          </a:prstGeom>
          <a:noFill/>
        </p:spPr>
        <p:txBody>
          <a:bodyPr wrap="none" rtlCol="0">
            <a:spAutoFit/>
          </a:bodyPr>
          <a:lstStyle/>
          <a:p>
            <a:pPr marL="285750" indent="-285750">
              <a:buFont typeface="Arial" panose="020B0604020202020204" pitchFamily="34" charset="0"/>
              <a:buChar char="•"/>
            </a:pPr>
            <a:r>
              <a:rPr lang="zh-CN" altLang="en-US" sz="2400" dirty="0"/>
              <a:t>支持向量机求得的分类函数，形式上类似于一个神经网络，</a:t>
            </a:r>
            <a:endParaRPr lang="en-US" altLang="zh-CN" sz="2400" dirty="0"/>
          </a:p>
          <a:p>
            <a:r>
              <a:rPr lang="en-US" altLang="zh-CN" sz="2400" dirty="0"/>
              <a:t>    </a:t>
            </a:r>
            <a:r>
              <a:rPr lang="zh-CN" altLang="en-US" sz="2400" dirty="0"/>
              <a:t>中间层的每一个节点对应于输入样本与一个支持向量的内积；</a:t>
            </a:r>
            <a:endParaRPr lang="en-US" altLang="zh-CN" sz="2400" dirty="0"/>
          </a:p>
          <a:p>
            <a:pPr marL="285750" indent="-285750">
              <a:buFont typeface="Arial" panose="020B0604020202020204" pitchFamily="34" charset="0"/>
              <a:buChar char="•"/>
            </a:pPr>
            <a:r>
              <a:rPr lang="zh-CN" altLang="en-US" sz="2400" dirty="0"/>
              <a:t>支持向量可以看作是模板样本，通过核函数相当于比较输入</a:t>
            </a:r>
            <a:endParaRPr lang="en-US" altLang="zh-CN" sz="2400" dirty="0"/>
          </a:p>
          <a:p>
            <a:r>
              <a:rPr lang="en-US" altLang="zh-CN" sz="2400" dirty="0"/>
              <a:t>    </a:t>
            </a:r>
            <a:r>
              <a:rPr lang="zh-CN" altLang="en-US" sz="2400" dirty="0"/>
              <a:t>样本与模板的相似度；</a:t>
            </a:r>
            <a:endParaRPr lang="zh-CN" altLang="en-US" sz="2400" dirty="0"/>
          </a:p>
        </p:txBody>
      </p:sp>
      <p:sp>
        <p:nvSpPr>
          <p:cNvPr id="7" name="文本框 6"/>
          <p:cNvSpPr txBox="1"/>
          <p:nvPr/>
        </p:nvSpPr>
        <p:spPr>
          <a:xfrm>
            <a:off x="2339752" y="6453336"/>
            <a:ext cx="2262158" cy="369332"/>
          </a:xfrm>
          <a:prstGeom prst="rect">
            <a:avLst/>
          </a:prstGeom>
          <a:noFill/>
        </p:spPr>
        <p:txBody>
          <a:bodyPr wrap="none" rtlCol="0">
            <a:spAutoFit/>
          </a:bodyPr>
          <a:lstStyle/>
          <a:p>
            <a:r>
              <a:rPr lang="zh-CN" altLang="en-US" dirty="0"/>
              <a:t>支持向量的决策函数</a:t>
            </a:r>
            <a:endParaRPr lang="zh-CN" altLang="en-US" dirty="0"/>
          </a:p>
        </p:txBody>
      </p:sp>
      <p:pic>
        <p:nvPicPr>
          <p:cNvPr id="8" name="图片 7"/>
          <p:cNvPicPr>
            <a:picLocks noChangeAspect="1"/>
          </p:cNvPicPr>
          <p:nvPr/>
        </p:nvPicPr>
        <p:blipFill>
          <a:blip r:embed="rId1"/>
          <a:stretch>
            <a:fillRect/>
          </a:stretch>
        </p:blipFill>
        <p:spPr>
          <a:xfrm>
            <a:off x="294266" y="2420888"/>
            <a:ext cx="2757541" cy="1301887"/>
          </a:xfrm>
          <a:prstGeom prst="rect">
            <a:avLst/>
          </a:prstGeom>
        </p:spPr>
      </p:pic>
      <p:sp>
        <p:nvSpPr>
          <p:cNvPr id="9" name="文本框 8"/>
          <p:cNvSpPr txBox="1"/>
          <p:nvPr/>
        </p:nvSpPr>
        <p:spPr>
          <a:xfrm>
            <a:off x="4860607" y="300117"/>
            <a:ext cx="4031873" cy="646331"/>
          </a:xfrm>
          <a:prstGeom prst="rect">
            <a:avLst/>
          </a:prstGeom>
          <a:noFill/>
        </p:spPr>
        <p:txBody>
          <a:bodyPr wrap="none" rtlCol="0">
            <a:spAutoFit/>
          </a:bodyPr>
          <a:lstStyle/>
          <a:p>
            <a:r>
              <a:rPr lang="en-US" altLang="zh-CN" dirty="0">
                <a:solidFill>
                  <a:srgbClr val="FF0000"/>
                </a:solidFill>
              </a:rPr>
              <a:t>Q&amp;A: </a:t>
            </a:r>
            <a:r>
              <a:rPr lang="zh-CN" altLang="en-US" dirty="0">
                <a:solidFill>
                  <a:srgbClr val="FF0000"/>
                </a:solidFill>
              </a:rPr>
              <a:t>之前介绍的线性支持向量机采用</a:t>
            </a:r>
            <a:endParaRPr lang="en-US" altLang="zh-CN" dirty="0">
              <a:solidFill>
                <a:srgbClr val="FF0000"/>
              </a:solidFill>
            </a:endParaRPr>
          </a:p>
          <a:p>
            <a:r>
              <a:rPr lang="en-US" altLang="zh-CN" dirty="0">
                <a:solidFill>
                  <a:srgbClr val="FF0000"/>
                </a:solidFill>
              </a:rPr>
              <a:t>          </a:t>
            </a:r>
            <a:r>
              <a:rPr lang="zh-CN" altLang="en-US" dirty="0">
                <a:solidFill>
                  <a:srgbClr val="FF0000"/>
                </a:solidFill>
              </a:rPr>
              <a:t>什么作为相似性度量？</a:t>
            </a:r>
            <a:endParaRPr lang="zh-CN" altLang="en-US" dirty="0">
              <a:solidFill>
                <a:srgbClr val="FF0000"/>
              </a:solidFill>
            </a:endParaRPr>
          </a:p>
        </p:txBody>
      </p:sp>
      <p:graphicFrame>
        <p:nvGraphicFramePr>
          <p:cNvPr id="11" name="对象 10"/>
          <p:cNvGraphicFramePr>
            <a:graphicFrameLocks noChangeAspect="1"/>
          </p:cNvGraphicFramePr>
          <p:nvPr/>
        </p:nvGraphicFramePr>
        <p:xfrm>
          <a:off x="5830311" y="5138377"/>
          <a:ext cx="2092463" cy="527430"/>
        </p:xfrm>
        <a:graphic>
          <a:graphicData uri="http://schemas.openxmlformats.org/presentationml/2006/ole">
            <mc:AlternateContent xmlns:mc="http://schemas.openxmlformats.org/markup-compatibility/2006">
              <mc:Choice xmlns:v="urn:schemas-microsoft-com:vml" Requires="v">
                <p:oleObj spid="_x0000_s59403" name="Equation" r:id="rId2" imgW="26517600" imgH="6705600" progId="Equation.DSMT4">
                  <p:embed/>
                </p:oleObj>
              </mc:Choice>
              <mc:Fallback>
                <p:oleObj name="Equation" r:id="rId2" imgW="26517600" imgH="6705600" progId="Equation.DSMT4">
                  <p:embed/>
                  <p:pic>
                    <p:nvPicPr>
                      <p:cNvPr id="0" name="对象 48"/>
                      <p:cNvPicPr/>
                      <p:nvPr/>
                    </p:nvPicPr>
                    <p:blipFill>
                      <a:blip r:embed="rId3"/>
                      <a:stretch>
                        <a:fillRect/>
                      </a:stretch>
                    </p:blipFill>
                    <p:spPr>
                      <a:xfrm>
                        <a:off x="5830311" y="5138377"/>
                        <a:ext cx="2092463" cy="527430"/>
                      </a:xfrm>
                      <a:prstGeom prst="rect">
                        <a:avLst/>
                      </a:prstGeom>
                    </p:spPr>
                  </p:pic>
                </p:oleObj>
              </mc:Fallback>
            </mc:AlternateContent>
          </a:graphicData>
        </a:graphic>
      </p:graphicFrame>
      <p:sp>
        <p:nvSpPr>
          <p:cNvPr id="5" name="文本框 4"/>
          <p:cNvSpPr txBox="1"/>
          <p:nvPr/>
        </p:nvSpPr>
        <p:spPr>
          <a:xfrm>
            <a:off x="4668755" y="2752667"/>
            <a:ext cx="1954381" cy="369332"/>
          </a:xfrm>
          <a:prstGeom prst="rect">
            <a:avLst/>
          </a:prstGeom>
          <a:noFill/>
        </p:spPr>
        <p:txBody>
          <a:bodyPr wrap="none" rtlCol="0">
            <a:spAutoFit/>
          </a:bodyPr>
          <a:lstStyle/>
          <a:p>
            <a:r>
              <a:rPr lang="zh-CN" altLang="en-US" dirty="0"/>
              <a:t>输出</a:t>
            </a:r>
            <a:r>
              <a:rPr lang="en-US" altLang="zh-CN" dirty="0"/>
              <a:t>(</a:t>
            </a:r>
            <a:r>
              <a:rPr lang="zh-CN" altLang="en-US" dirty="0"/>
              <a:t>决策规则</a:t>
            </a:r>
            <a:r>
              <a:rPr lang="en-US" altLang="zh-CN" dirty="0"/>
              <a:t>)</a:t>
            </a:r>
            <a:r>
              <a:rPr lang="zh-CN" altLang="en-US" dirty="0"/>
              <a:t>：</a:t>
            </a:r>
            <a:endParaRPr lang="zh-CN" altLang="en-US" dirty="0"/>
          </a:p>
        </p:txBody>
      </p:sp>
      <p:graphicFrame>
        <p:nvGraphicFramePr>
          <p:cNvPr id="6" name="对象 5"/>
          <p:cNvGraphicFramePr>
            <a:graphicFrameLocks noChangeAspect="1"/>
          </p:cNvGraphicFramePr>
          <p:nvPr/>
        </p:nvGraphicFramePr>
        <p:xfrm>
          <a:off x="5465663" y="3020502"/>
          <a:ext cx="2821760" cy="705440"/>
        </p:xfrm>
        <a:graphic>
          <a:graphicData uri="http://schemas.openxmlformats.org/presentationml/2006/ole">
            <mc:AlternateContent xmlns:mc="http://schemas.openxmlformats.org/markup-compatibility/2006">
              <mc:Choice xmlns:v="urn:schemas-microsoft-com:vml" Requires="v">
                <p:oleObj spid="_x0000_s59404" name="Equation" r:id="rId4" imgW="41452800" imgH="10363200" progId="Equation.DSMT4">
                  <p:embed/>
                </p:oleObj>
              </mc:Choice>
              <mc:Fallback>
                <p:oleObj name="Equation" r:id="rId4" imgW="41452800" imgH="10363200" progId="Equation.DSMT4">
                  <p:embed/>
                  <p:pic>
                    <p:nvPicPr>
                      <p:cNvPr id="0" name="图片 59403"/>
                      <p:cNvPicPr/>
                      <p:nvPr/>
                    </p:nvPicPr>
                    <p:blipFill>
                      <a:blip r:embed="rId5"/>
                      <a:stretch>
                        <a:fillRect/>
                      </a:stretch>
                    </p:blipFill>
                    <p:spPr>
                      <a:xfrm>
                        <a:off x="5465663" y="3020502"/>
                        <a:ext cx="2821760" cy="705440"/>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5550600" y="3735687"/>
          <a:ext cx="940172" cy="367893"/>
        </p:xfrm>
        <a:graphic>
          <a:graphicData uri="http://schemas.openxmlformats.org/presentationml/2006/ole">
            <mc:AlternateContent xmlns:mc="http://schemas.openxmlformats.org/markup-compatibility/2006">
              <mc:Choice xmlns:v="urn:schemas-microsoft-com:vml" Requires="v">
                <p:oleObj spid="_x0000_s59405" name="Equation" r:id="rId6" imgW="14020800" imgH="5486400" progId="Equation.DSMT4">
                  <p:embed/>
                </p:oleObj>
              </mc:Choice>
              <mc:Fallback>
                <p:oleObj name="Equation" r:id="rId6" imgW="14020800" imgH="5486400" progId="Equation.DSMT4">
                  <p:embed/>
                  <p:pic>
                    <p:nvPicPr>
                      <p:cNvPr id="0" name="图片 59404"/>
                      <p:cNvPicPr/>
                      <p:nvPr/>
                    </p:nvPicPr>
                    <p:blipFill>
                      <a:blip r:embed="rId7"/>
                      <a:stretch>
                        <a:fillRect/>
                      </a:stretch>
                    </p:blipFill>
                    <p:spPr>
                      <a:xfrm>
                        <a:off x="5550600" y="3735687"/>
                        <a:ext cx="940172" cy="367893"/>
                      </a:xfrm>
                      <a:prstGeom prst="rect">
                        <a:avLst/>
                      </a:prstGeom>
                    </p:spPr>
                  </p:pic>
                </p:oleObj>
              </mc:Fallback>
            </mc:AlternateContent>
          </a:graphicData>
        </a:graphic>
      </p:graphicFrame>
      <p:sp>
        <p:nvSpPr>
          <p:cNvPr id="14" name="文本框 13"/>
          <p:cNvSpPr txBox="1"/>
          <p:nvPr/>
        </p:nvSpPr>
        <p:spPr>
          <a:xfrm>
            <a:off x="4673437" y="3754935"/>
            <a:ext cx="877163" cy="369332"/>
          </a:xfrm>
          <a:prstGeom prst="rect">
            <a:avLst/>
          </a:prstGeom>
          <a:noFill/>
        </p:spPr>
        <p:txBody>
          <a:bodyPr wrap="none" rtlCol="0">
            <a:spAutoFit/>
          </a:bodyPr>
          <a:lstStyle/>
          <a:p>
            <a:r>
              <a:rPr lang="zh-CN" altLang="en-US" dirty="0"/>
              <a:t>权值：</a:t>
            </a:r>
            <a:endParaRPr lang="zh-CN" altLang="en-US" dirty="0"/>
          </a:p>
        </p:txBody>
      </p:sp>
      <p:sp>
        <p:nvSpPr>
          <p:cNvPr id="15" name="文本框 14"/>
          <p:cNvSpPr txBox="1"/>
          <p:nvPr/>
        </p:nvSpPr>
        <p:spPr>
          <a:xfrm>
            <a:off x="4644427" y="4297813"/>
            <a:ext cx="2185214" cy="646331"/>
          </a:xfrm>
          <a:prstGeom prst="rect">
            <a:avLst/>
          </a:prstGeom>
          <a:noFill/>
        </p:spPr>
        <p:txBody>
          <a:bodyPr wrap="none" rtlCol="0">
            <a:spAutoFit/>
          </a:bodyPr>
          <a:lstStyle/>
          <a:p>
            <a:r>
              <a:rPr lang="zh-CN" altLang="en-US" dirty="0"/>
              <a:t>基于</a:t>
            </a:r>
            <a:r>
              <a:rPr lang="en-US" altLang="zh-CN" dirty="0"/>
              <a:t>s</a:t>
            </a:r>
            <a:r>
              <a:rPr lang="zh-CN" altLang="en-US" dirty="0"/>
              <a:t>个支持向量</a:t>
            </a:r>
            <a:endParaRPr lang="en-US" altLang="zh-CN" dirty="0"/>
          </a:p>
          <a:p>
            <a:r>
              <a:rPr lang="zh-CN" altLang="en-US" dirty="0"/>
              <a:t>的非线性变换</a:t>
            </a:r>
            <a:r>
              <a:rPr lang="en-US" altLang="zh-CN" dirty="0"/>
              <a:t>(</a:t>
            </a:r>
            <a:r>
              <a:rPr lang="zh-CN" altLang="en-US" dirty="0"/>
              <a:t>内积</a:t>
            </a:r>
            <a:r>
              <a:rPr lang="en-US" altLang="zh-CN" dirty="0"/>
              <a:t>)</a:t>
            </a:r>
            <a:endParaRPr lang="zh-CN" altLang="en-US" dirty="0"/>
          </a:p>
        </p:txBody>
      </p:sp>
      <p:graphicFrame>
        <p:nvGraphicFramePr>
          <p:cNvPr id="16" name="对象 15"/>
          <p:cNvGraphicFramePr>
            <a:graphicFrameLocks noChangeAspect="1"/>
          </p:cNvGraphicFramePr>
          <p:nvPr/>
        </p:nvGraphicFramePr>
        <p:xfrm>
          <a:off x="6490772" y="4260071"/>
          <a:ext cx="1351869" cy="426906"/>
        </p:xfrm>
        <a:graphic>
          <a:graphicData uri="http://schemas.openxmlformats.org/presentationml/2006/ole">
            <mc:AlternateContent xmlns:mc="http://schemas.openxmlformats.org/markup-compatibility/2006">
              <mc:Choice xmlns:v="urn:schemas-microsoft-com:vml" Requires="v">
                <p:oleObj spid="_x0000_s59406" name="Equation" r:id="rId8" imgW="17373600" imgH="5486400" progId="Equation.DSMT4">
                  <p:embed/>
                </p:oleObj>
              </mc:Choice>
              <mc:Fallback>
                <p:oleObj name="Equation" r:id="rId8" imgW="17373600" imgH="5486400" progId="Equation.DSMT4">
                  <p:embed/>
                  <p:pic>
                    <p:nvPicPr>
                      <p:cNvPr id="0" name="图片 59405"/>
                      <p:cNvPicPr/>
                      <p:nvPr/>
                    </p:nvPicPr>
                    <p:blipFill>
                      <a:blip r:embed="rId9"/>
                      <a:stretch>
                        <a:fillRect/>
                      </a:stretch>
                    </p:blipFill>
                    <p:spPr>
                      <a:xfrm>
                        <a:off x="6490772" y="4260071"/>
                        <a:ext cx="1351869" cy="426906"/>
                      </a:xfrm>
                      <a:prstGeom prst="rect">
                        <a:avLst/>
                      </a:prstGeom>
                    </p:spPr>
                  </p:pic>
                </p:oleObj>
              </mc:Fallback>
            </mc:AlternateContent>
          </a:graphicData>
        </a:graphic>
      </p:graphicFrame>
      <p:sp>
        <p:nvSpPr>
          <p:cNvPr id="17" name="文本框 16"/>
          <p:cNvSpPr txBox="1"/>
          <p:nvPr/>
        </p:nvSpPr>
        <p:spPr>
          <a:xfrm>
            <a:off x="4668755" y="5205826"/>
            <a:ext cx="1107996" cy="369332"/>
          </a:xfrm>
          <a:prstGeom prst="rect">
            <a:avLst/>
          </a:prstGeom>
          <a:noFill/>
        </p:spPr>
        <p:txBody>
          <a:bodyPr wrap="none" rtlCol="0">
            <a:spAutoFit/>
          </a:bodyPr>
          <a:lstStyle/>
          <a:p>
            <a:r>
              <a:rPr lang="zh-CN" altLang="en-US" dirty="0"/>
              <a:t>输入向量</a:t>
            </a:r>
            <a:endParaRPr lang="zh-CN" altLang="en-US" dirty="0"/>
          </a:p>
        </p:txBody>
      </p:sp>
      <p:pic>
        <p:nvPicPr>
          <p:cNvPr id="2" name="图片 1"/>
          <p:cNvPicPr>
            <a:picLocks noChangeAspect="1"/>
          </p:cNvPicPr>
          <p:nvPr/>
        </p:nvPicPr>
        <p:blipFill>
          <a:blip r:embed="rId10"/>
          <a:stretch>
            <a:fillRect/>
          </a:stretch>
        </p:blipFill>
        <p:spPr>
          <a:xfrm>
            <a:off x="762883" y="3727374"/>
            <a:ext cx="3453845" cy="25347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71600" y="836712"/>
            <a:ext cx="6256562" cy="2522439"/>
          </a:xfrm>
          <a:prstGeom prst="rect">
            <a:avLst/>
          </a:prstGeom>
        </p:spPr>
      </p:pic>
      <p:pic>
        <p:nvPicPr>
          <p:cNvPr id="3" name="图片 2"/>
          <p:cNvPicPr>
            <a:picLocks noChangeAspect="1"/>
          </p:cNvPicPr>
          <p:nvPr/>
        </p:nvPicPr>
        <p:blipFill>
          <a:blip r:embed="rId2"/>
          <a:stretch>
            <a:fillRect/>
          </a:stretch>
        </p:blipFill>
        <p:spPr>
          <a:xfrm>
            <a:off x="4932040" y="3392285"/>
            <a:ext cx="3238781" cy="3276884"/>
          </a:xfrm>
          <a:prstGeom prst="rect">
            <a:avLst/>
          </a:prstGeom>
        </p:spPr>
      </p:pic>
      <p:sp>
        <p:nvSpPr>
          <p:cNvPr id="4" name="文本框 3"/>
          <p:cNvSpPr txBox="1"/>
          <p:nvPr/>
        </p:nvSpPr>
        <p:spPr>
          <a:xfrm>
            <a:off x="986478" y="188640"/>
            <a:ext cx="7263527" cy="461665"/>
          </a:xfrm>
          <a:prstGeom prst="rect">
            <a:avLst/>
          </a:prstGeom>
          <a:noFill/>
        </p:spPr>
        <p:txBody>
          <a:bodyPr wrap="none" rtlCol="0">
            <a:spAutoFit/>
          </a:bodyPr>
          <a:lstStyle/>
          <a:p>
            <a:r>
              <a:rPr lang="zh-CN" altLang="en-US" sz="2400" dirty="0">
                <a:solidFill>
                  <a:srgbClr val="FF0000"/>
                </a:solidFill>
              </a:rPr>
              <a:t>二维空间里用不同核函数取得的支持向量机解的图例</a:t>
            </a:r>
            <a:endParaRPr lang="zh-CN" altLang="en-US" sz="2400" dirty="0">
              <a:solidFill>
                <a:srgbClr val="FF0000"/>
              </a:solidFill>
            </a:endParaRPr>
          </a:p>
        </p:txBody>
      </p:sp>
      <p:sp>
        <p:nvSpPr>
          <p:cNvPr id="5" name="文本框 4"/>
          <p:cNvSpPr txBox="1"/>
          <p:nvPr/>
        </p:nvSpPr>
        <p:spPr>
          <a:xfrm>
            <a:off x="2771800" y="3392285"/>
            <a:ext cx="2031325" cy="369332"/>
          </a:xfrm>
          <a:prstGeom prst="rect">
            <a:avLst/>
          </a:prstGeom>
          <a:noFill/>
        </p:spPr>
        <p:txBody>
          <a:bodyPr wrap="none" rtlCol="0">
            <a:spAutoFit/>
          </a:bodyPr>
          <a:lstStyle/>
          <a:p>
            <a:r>
              <a:rPr lang="zh-CN" altLang="en-US" dirty="0"/>
              <a:t>二阶多项式核函数</a:t>
            </a:r>
            <a:endParaRPr lang="zh-CN" altLang="en-US" dirty="0"/>
          </a:p>
        </p:txBody>
      </p:sp>
      <p:sp>
        <p:nvSpPr>
          <p:cNvPr id="6" name="文本框 5"/>
          <p:cNvSpPr txBox="1"/>
          <p:nvPr/>
        </p:nvSpPr>
        <p:spPr>
          <a:xfrm>
            <a:off x="3449196" y="5030727"/>
            <a:ext cx="1338828" cy="369332"/>
          </a:xfrm>
          <a:prstGeom prst="rect">
            <a:avLst/>
          </a:prstGeom>
          <a:noFill/>
        </p:spPr>
        <p:txBody>
          <a:bodyPr wrap="none" rtlCol="0">
            <a:spAutoFit/>
          </a:bodyPr>
          <a:lstStyle/>
          <a:p>
            <a:r>
              <a:rPr lang="en-US" altLang="zh-CN" dirty="0"/>
              <a:t>RBF</a:t>
            </a:r>
            <a:r>
              <a:rPr lang="zh-CN" altLang="en-US" dirty="0"/>
              <a:t>核函数</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74848"/>
            <a:ext cx="5791200" cy="1371600"/>
          </a:xfrm>
        </p:spPr>
        <p:txBody>
          <a:bodyPr/>
          <a:lstStyle/>
          <a:p>
            <a:r>
              <a:rPr lang="zh-CN" altLang="en-US" dirty="0"/>
              <a:t>成熟的</a:t>
            </a:r>
            <a:r>
              <a:rPr lang="en-US" altLang="zh-CN" dirty="0"/>
              <a:t>SVM</a:t>
            </a:r>
            <a:r>
              <a:rPr lang="zh-CN" altLang="en-US" dirty="0"/>
              <a:t>软件包</a:t>
            </a:r>
            <a:endParaRPr lang="zh-CN" altLang="en-US" dirty="0"/>
          </a:p>
        </p:txBody>
      </p:sp>
      <p:sp>
        <p:nvSpPr>
          <p:cNvPr id="4" name="内容占位符 2"/>
          <p:cNvSpPr>
            <a:spLocks noGrp="1"/>
          </p:cNvSpPr>
          <p:nvPr>
            <p:ph idx="1"/>
          </p:nvPr>
        </p:nvSpPr>
        <p:spPr>
          <a:xfrm>
            <a:off x="635570" y="1522561"/>
            <a:ext cx="8616950" cy="4930775"/>
          </a:xfrm>
        </p:spPr>
        <p:txBody>
          <a:bodyPr/>
          <a:lstStyle/>
          <a:p>
            <a:r>
              <a:rPr lang="en-US" altLang="zh-CN" dirty="0"/>
              <a:t>LIBSVM</a:t>
            </a:r>
            <a:br>
              <a:rPr lang="en-US" altLang="zh-CN" dirty="0"/>
            </a:br>
            <a:r>
              <a:rPr lang="en-US" altLang="zh-CN" dirty="0">
                <a:solidFill>
                  <a:schemeClr val="tx2"/>
                </a:solidFill>
                <a:hlinkClick r:id="rId1"/>
              </a:rPr>
              <a:t>http://www.csie.ntu.edu.tw/~cjlin/libsvm/</a:t>
            </a:r>
            <a:br>
              <a:rPr lang="en-US" altLang="zh-CN" dirty="0">
                <a:solidFill>
                  <a:schemeClr val="tx2"/>
                </a:solidFill>
                <a:hlinkClick r:id="rId1"/>
              </a:rPr>
            </a:br>
            <a:endParaRPr lang="en-US" altLang="zh-CN" dirty="0">
              <a:solidFill>
                <a:schemeClr val="tx2"/>
              </a:solidFill>
            </a:endParaRPr>
          </a:p>
          <a:p>
            <a:r>
              <a:rPr lang="en-US" altLang="zh-CN" dirty="0"/>
              <a:t>LIBLINEAR</a:t>
            </a:r>
            <a:br>
              <a:rPr lang="en-US" altLang="zh-CN" dirty="0"/>
            </a:br>
            <a:r>
              <a:rPr lang="en-US" altLang="zh-CN" u="sng" dirty="0">
                <a:solidFill>
                  <a:schemeClr val="tx2"/>
                </a:solidFill>
                <a:hlinkClick r:id="rId2"/>
              </a:rPr>
              <a:t>http://www.csie.ntu.edu.tw/~cjlin/liblinear/</a:t>
            </a:r>
            <a:endParaRPr lang="en-US" altLang="zh-CN" u="sng" dirty="0">
              <a:solidFill>
                <a:schemeClr val="tx2"/>
              </a:solidFill>
            </a:endParaRPr>
          </a:p>
          <a:p>
            <a:endParaRPr lang="en-US" altLang="zh-CN" dirty="0"/>
          </a:p>
          <a:p>
            <a:r>
              <a:rPr lang="en-US" altLang="zh-CN" dirty="0" err="1"/>
              <a:t>SVM</a:t>
            </a:r>
            <a:r>
              <a:rPr lang="en-US" altLang="zh-CN" baseline="30000" dirty="0" err="1"/>
              <a:t>light</a:t>
            </a:r>
            <a:r>
              <a:rPr lang="en-US" altLang="zh-CN" baseline="30000" dirty="0"/>
              <a:t> </a:t>
            </a:r>
            <a:r>
              <a:rPr lang="zh-CN" altLang="en-US" dirty="0"/>
              <a:t>、</a:t>
            </a:r>
            <a:r>
              <a:rPr lang="en-US" altLang="zh-CN" dirty="0" err="1"/>
              <a:t>SVM</a:t>
            </a:r>
            <a:r>
              <a:rPr lang="en-US" altLang="zh-CN" baseline="30000" dirty="0" err="1"/>
              <a:t>perf</a:t>
            </a:r>
            <a:r>
              <a:rPr lang="en-US" altLang="zh-CN" baseline="30000" dirty="0"/>
              <a:t> </a:t>
            </a:r>
            <a:r>
              <a:rPr lang="zh-CN" altLang="en-US" dirty="0"/>
              <a:t>、</a:t>
            </a:r>
            <a:r>
              <a:rPr lang="en-US" altLang="zh-CN" dirty="0" err="1"/>
              <a:t>SVM</a:t>
            </a:r>
            <a:r>
              <a:rPr lang="en-US" altLang="zh-CN" baseline="30000" dirty="0" err="1"/>
              <a:t>struct</a:t>
            </a:r>
            <a:br>
              <a:rPr lang="en-US" altLang="zh-CN" dirty="0"/>
            </a:br>
            <a:r>
              <a:rPr lang="en-US" altLang="zh-CN" dirty="0">
                <a:solidFill>
                  <a:schemeClr val="tx2"/>
                </a:solidFill>
                <a:hlinkClick r:id="rId3"/>
              </a:rPr>
              <a:t>http://svmlight.joachims.org/svm_struct.html</a:t>
            </a:r>
            <a:endParaRPr lang="en-US" altLang="zh-CN" dirty="0">
              <a:solidFill>
                <a:schemeClr val="tx2"/>
              </a:solidFill>
            </a:endParaRPr>
          </a:p>
          <a:p>
            <a:endParaRPr lang="en-US" altLang="zh-C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74848"/>
            <a:ext cx="8291264" cy="1371600"/>
          </a:xfrm>
        </p:spPr>
        <p:txBody>
          <a:bodyPr/>
          <a:lstStyle/>
          <a:p>
            <a:r>
              <a:rPr lang="zh-CN" altLang="en-US" dirty="0"/>
              <a:t>应用举例</a:t>
            </a:r>
            <a:r>
              <a:rPr lang="en-US" altLang="zh-CN" dirty="0"/>
              <a:t>—</a:t>
            </a:r>
            <a:r>
              <a:rPr lang="zh-CN" altLang="en-US" dirty="0"/>
              <a:t>基于</a:t>
            </a:r>
            <a:r>
              <a:rPr lang="en-US" altLang="zh-CN" dirty="0"/>
              <a:t>SVM</a:t>
            </a:r>
            <a:r>
              <a:rPr lang="zh-CN" altLang="en-US" dirty="0"/>
              <a:t>的人脸检测</a:t>
            </a:r>
            <a:endParaRPr lang="zh-CN" altLang="en-US" dirty="0"/>
          </a:p>
        </p:txBody>
      </p:sp>
      <p:graphicFrame>
        <p:nvGraphicFramePr>
          <p:cNvPr id="4" name="内容占位符 3"/>
          <p:cNvGraphicFramePr>
            <a:graphicFrameLocks noGrp="1"/>
          </p:cNvGraphicFramePr>
          <p:nvPr>
            <p:ph idx="1"/>
          </p:nvPr>
        </p:nvGraphicFramePr>
        <p:xfrm>
          <a:off x="768424" y="2132965"/>
          <a:ext cx="7620000" cy="437356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文本框 2"/>
          <p:cNvSpPr txBox="1"/>
          <p:nvPr/>
        </p:nvSpPr>
        <p:spPr>
          <a:xfrm>
            <a:off x="2339975" y="1341120"/>
            <a:ext cx="5118100" cy="521970"/>
          </a:xfrm>
          <a:prstGeom prst="rect">
            <a:avLst/>
          </a:prstGeom>
          <a:noFill/>
        </p:spPr>
        <p:txBody>
          <a:bodyPr wrap="square" rtlCol="0">
            <a:spAutoFit/>
          </a:bodyPr>
          <a:p>
            <a:r>
              <a:rPr lang="en-US" altLang="zh-CN" sz="2800">
                <a:highlight>
                  <a:srgbClr val="FFFF00"/>
                </a:highlight>
              </a:rPr>
              <a:t>SVM</a:t>
            </a:r>
            <a:r>
              <a:rPr lang="zh-CN" altLang="en-US" sz="2800">
                <a:highlight>
                  <a:srgbClr val="FFFF00"/>
                </a:highlight>
              </a:rPr>
              <a:t>分类器处理流程：</a:t>
            </a:r>
            <a:endParaRPr lang="zh-CN" altLang="en-US" sz="2800">
              <a:highlight>
                <a:srgbClr val="FFFF00"/>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5791200" cy="1371600"/>
          </a:xfrm>
        </p:spPr>
        <p:txBody>
          <a:bodyPr/>
          <a:lstStyle/>
          <a:p>
            <a:r>
              <a:rPr lang="en-US" altLang="zh-CN" dirty="0" err="1"/>
              <a:t>LibSVM</a:t>
            </a:r>
            <a:r>
              <a:rPr lang="zh-CN" altLang="en-US" dirty="0"/>
              <a:t>注意事项</a:t>
            </a:r>
            <a:endParaRPr lang="zh-CN" altLang="en-US" dirty="0"/>
          </a:p>
        </p:txBody>
      </p:sp>
      <p:sp>
        <p:nvSpPr>
          <p:cNvPr id="3" name="内容占位符 2"/>
          <p:cNvSpPr>
            <a:spLocks noGrp="1"/>
          </p:cNvSpPr>
          <p:nvPr>
            <p:ph idx="1"/>
          </p:nvPr>
        </p:nvSpPr>
        <p:spPr>
          <a:xfrm>
            <a:off x="457200" y="1752600"/>
            <a:ext cx="3826768" cy="4373563"/>
          </a:xfrm>
        </p:spPr>
        <p:txBody>
          <a:bodyPr/>
          <a:lstStyle/>
          <a:p>
            <a:r>
              <a:rPr lang="zh-CN" altLang="en-US" dirty="0"/>
              <a:t>初学者：</a:t>
            </a:r>
            <a:endParaRPr lang="en-US" altLang="zh-CN" dirty="0"/>
          </a:p>
          <a:p>
            <a:pPr marL="342900" indent="-342900">
              <a:buFont typeface="Arial" panose="020B0604020202020204" pitchFamily="34" charset="0"/>
              <a:buChar char="•"/>
            </a:pPr>
            <a:r>
              <a:rPr lang="zh-CN" altLang="en-US" dirty="0"/>
              <a:t>把数据转成</a:t>
            </a:r>
            <a:r>
              <a:rPr lang="en-US" altLang="zh-CN" dirty="0"/>
              <a:t>SVM</a:t>
            </a:r>
            <a:r>
              <a:rPr lang="zh-CN" altLang="en-US" dirty="0"/>
              <a:t>需要的格式</a:t>
            </a:r>
            <a:endParaRPr lang="en-US" altLang="zh-CN" dirty="0"/>
          </a:p>
          <a:p>
            <a:pPr marL="342900" indent="-342900">
              <a:buFont typeface="Arial" panose="020B0604020202020204" pitchFamily="34" charset="0"/>
              <a:buChar char="•"/>
            </a:pPr>
            <a:r>
              <a:rPr lang="zh-CN" altLang="en-US" dirty="0"/>
              <a:t>随机选择一个核函数和参数</a:t>
            </a:r>
            <a:endParaRPr lang="en-US" altLang="zh-CN" dirty="0"/>
          </a:p>
          <a:p>
            <a:pPr marL="342900" indent="-342900">
              <a:buFont typeface="Arial" panose="020B0604020202020204" pitchFamily="34" charset="0"/>
              <a:buChar char="•"/>
            </a:pPr>
            <a:r>
              <a:rPr lang="zh-CN" altLang="en-US" dirty="0"/>
              <a:t>训练</a:t>
            </a:r>
            <a:r>
              <a:rPr lang="en-US" altLang="zh-CN" dirty="0"/>
              <a:t>SVM</a:t>
            </a:r>
            <a:r>
              <a:rPr lang="zh-CN" altLang="en-US" dirty="0"/>
              <a:t>模型</a:t>
            </a:r>
            <a:endParaRPr lang="en-US" altLang="zh-CN" dirty="0"/>
          </a:p>
          <a:p>
            <a:pPr marL="342900" indent="-342900">
              <a:buFont typeface="Arial" panose="020B0604020202020204" pitchFamily="34" charset="0"/>
              <a:buChar char="•"/>
            </a:pPr>
            <a:r>
              <a:rPr lang="zh-CN" altLang="en-US" dirty="0"/>
              <a:t>测试</a:t>
            </a:r>
            <a:endParaRPr lang="zh-CN" altLang="en-US" dirty="0"/>
          </a:p>
        </p:txBody>
      </p:sp>
      <p:sp>
        <p:nvSpPr>
          <p:cNvPr id="4" name="内容占位符 2"/>
          <p:cNvSpPr txBox="1"/>
          <p:nvPr/>
        </p:nvSpPr>
        <p:spPr>
          <a:xfrm>
            <a:off x="4283968" y="1739032"/>
            <a:ext cx="4464496" cy="43735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anose="020B0604020202020204"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anose="020B0604020202020204"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9pPr>
          </a:lstStyle>
          <a:p>
            <a:r>
              <a:rPr lang="zh-CN" altLang="en-US" dirty="0"/>
              <a:t>建议：</a:t>
            </a:r>
            <a:endParaRPr lang="en-US" altLang="zh-CN" dirty="0"/>
          </a:p>
          <a:p>
            <a:pPr marL="342900" indent="-342900">
              <a:buFont typeface="Arial" panose="020B0604020202020204" pitchFamily="34" charset="0"/>
              <a:buChar char="•"/>
            </a:pPr>
            <a:r>
              <a:rPr lang="zh-CN" altLang="en-US" dirty="0"/>
              <a:t>把数据</a:t>
            </a:r>
            <a:r>
              <a:rPr lang="zh-CN" altLang="en-US" dirty="0">
                <a:solidFill>
                  <a:srgbClr val="FF0000"/>
                </a:solidFill>
              </a:rPr>
              <a:t>归一化</a:t>
            </a:r>
            <a:r>
              <a:rPr lang="zh-CN" altLang="en-US" dirty="0"/>
              <a:t>转成</a:t>
            </a:r>
            <a:r>
              <a:rPr lang="en-US" altLang="zh-CN" dirty="0"/>
              <a:t>SVM</a:t>
            </a:r>
            <a:r>
              <a:rPr lang="zh-CN" altLang="en-US" dirty="0"/>
              <a:t>需要的格式</a:t>
            </a:r>
            <a:endParaRPr lang="en-US" altLang="zh-CN" dirty="0"/>
          </a:p>
          <a:p>
            <a:pPr marL="342900" indent="-342900">
              <a:buFont typeface="Arial" panose="020B0604020202020204" pitchFamily="34" charset="0"/>
              <a:buChar char="•"/>
            </a:pPr>
            <a:r>
              <a:rPr lang="zh-CN" altLang="en-US" dirty="0"/>
              <a:t>首先考虑</a:t>
            </a:r>
            <a:r>
              <a:rPr lang="en-US" altLang="zh-CN" dirty="0"/>
              <a:t>RBF</a:t>
            </a:r>
            <a:r>
              <a:rPr lang="zh-CN" altLang="en-US" dirty="0"/>
              <a:t>核函数</a:t>
            </a:r>
            <a:endParaRPr lang="en-US" altLang="zh-CN" dirty="0"/>
          </a:p>
          <a:p>
            <a:pPr marL="342900" indent="-342900">
              <a:buFont typeface="Arial" panose="020B0604020202020204" pitchFamily="34" charset="0"/>
              <a:buChar char="•"/>
            </a:pPr>
            <a:r>
              <a:rPr lang="zh-CN" altLang="en-US" dirty="0"/>
              <a:t>用</a:t>
            </a:r>
            <a:r>
              <a:rPr lang="zh-CN" altLang="en-US" dirty="0">
                <a:solidFill>
                  <a:srgbClr val="FF0000"/>
                </a:solidFill>
              </a:rPr>
              <a:t>交叉验证法和网格法</a:t>
            </a:r>
            <a:r>
              <a:rPr lang="zh-CN" altLang="en-US" dirty="0"/>
              <a:t>寻找最优的参数</a:t>
            </a:r>
            <a:r>
              <a:rPr lang="en-US" altLang="zh-CN" dirty="0"/>
              <a:t>C</a:t>
            </a:r>
            <a:r>
              <a:rPr lang="zh-CN" altLang="en-US" dirty="0"/>
              <a:t>和</a:t>
            </a:r>
            <a:endParaRPr lang="en-US" altLang="zh-CN" dirty="0"/>
          </a:p>
          <a:p>
            <a:pPr marL="342900" indent="-342900">
              <a:buFont typeface="Arial" panose="020B0604020202020204" pitchFamily="34" charset="0"/>
              <a:buChar char="•"/>
            </a:pPr>
            <a:r>
              <a:rPr lang="zh-CN" altLang="en-US" dirty="0"/>
              <a:t>用上一步找到的参数重新训练</a:t>
            </a:r>
            <a:r>
              <a:rPr lang="en-US" altLang="zh-CN" dirty="0"/>
              <a:t>SVM</a:t>
            </a:r>
            <a:r>
              <a:rPr lang="zh-CN" altLang="en-US" dirty="0"/>
              <a:t>模型</a:t>
            </a:r>
            <a:endParaRPr lang="en-US" altLang="zh-CN" dirty="0"/>
          </a:p>
          <a:p>
            <a:pPr marL="342900" indent="-342900">
              <a:buFont typeface="Arial" panose="020B0604020202020204" pitchFamily="34" charset="0"/>
              <a:buChar char="•"/>
            </a:pPr>
            <a:r>
              <a:rPr lang="zh-CN" altLang="en-US" dirty="0"/>
              <a:t>测试</a:t>
            </a:r>
            <a:endParaRPr lang="zh-CN" altLang="en-US" dirty="0"/>
          </a:p>
        </p:txBody>
      </p:sp>
      <p:graphicFrame>
        <p:nvGraphicFramePr>
          <p:cNvPr id="5" name="对象 4"/>
          <p:cNvGraphicFramePr>
            <a:graphicFrameLocks noChangeAspect="1"/>
          </p:cNvGraphicFramePr>
          <p:nvPr/>
        </p:nvGraphicFramePr>
        <p:xfrm>
          <a:off x="5654278" y="3376483"/>
          <a:ext cx="285874" cy="363840"/>
        </p:xfrm>
        <a:graphic>
          <a:graphicData uri="http://schemas.openxmlformats.org/presentationml/2006/ole">
            <mc:AlternateContent xmlns:mc="http://schemas.openxmlformats.org/markup-compatibility/2006">
              <mc:Choice xmlns:v="urn:schemas-microsoft-com:vml" Requires="v">
                <p:oleObj spid="_x0000_s23926" name="Equation" r:id="rId1" imgW="3352800" imgH="4267200" progId="Equation.DSMT4">
                  <p:embed/>
                </p:oleObj>
              </mc:Choice>
              <mc:Fallback>
                <p:oleObj name="Equation" r:id="rId1" imgW="3352800" imgH="4267200" progId="Equation.DSMT4">
                  <p:embed/>
                  <p:pic>
                    <p:nvPicPr>
                      <p:cNvPr id="0" name="图片 23925"/>
                      <p:cNvPicPr/>
                      <p:nvPr/>
                    </p:nvPicPr>
                    <p:blipFill>
                      <a:blip r:embed="rId2"/>
                      <a:stretch>
                        <a:fillRect/>
                      </a:stretch>
                    </p:blipFill>
                    <p:spPr>
                      <a:xfrm>
                        <a:off x="5654278" y="3376483"/>
                        <a:ext cx="285874" cy="363840"/>
                      </a:xfrm>
                      <a:prstGeom prst="rect">
                        <a:avLst/>
                      </a:prstGeom>
                    </p:spPr>
                  </p:pic>
                </p:oleObj>
              </mc:Fallback>
            </mc:AlternateContent>
          </a:graphicData>
        </a:graphic>
      </p:graphicFrame>
      <p:sp>
        <p:nvSpPr>
          <p:cNvPr id="6" name="矩形 5"/>
          <p:cNvSpPr/>
          <p:nvPr/>
        </p:nvSpPr>
        <p:spPr>
          <a:xfrm>
            <a:off x="457200" y="5955065"/>
            <a:ext cx="4230710" cy="369332"/>
          </a:xfrm>
          <a:prstGeom prst="rect">
            <a:avLst/>
          </a:prstGeom>
        </p:spPr>
        <p:txBody>
          <a:bodyPr wrap="none">
            <a:spAutoFit/>
          </a:bodyPr>
          <a:lstStyle/>
          <a:p>
            <a:r>
              <a:rPr lang="en-US" altLang="zh-CN" dirty="0">
                <a:solidFill>
                  <a:schemeClr val="tx2"/>
                </a:solidFill>
                <a:hlinkClick r:id="rId3"/>
              </a:rPr>
              <a:t>http://www.csie.ntu.edu.tw/~cjlin/libsvm/</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数据归一化</a:t>
            </a:r>
            <a:endParaRPr lang="zh-CN" altLang="en-US" dirty="0"/>
          </a:p>
        </p:txBody>
      </p:sp>
      <p:sp>
        <p:nvSpPr>
          <p:cNvPr id="3" name="内容占位符 2"/>
          <p:cNvSpPr>
            <a:spLocks noGrp="1"/>
          </p:cNvSpPr>
          <p:nvPr>
            <p:ph idx="1"/>
          </p:nvPr>
        </p:nvSpPr>
        <p:spPr/>
        <p:txBody>
          <a:bodyPr/>
          <a:lstStyle/>
          <a:p>
            <a:pPr marL="342900" indent="-342900">
              <a:buFont typeface="Arial" panose="020B0604020202020204" pitchFamily="34" charset="0"/>
              <a:buChar char="•"/>
            </a:pPr>
            <a:r>
              <a:rPr lang="zh-CN" altLang="en-US" dirty="0"/>
              <a:t>在应用</a:t>
            </a:r>
            <a:r>
              <a:rPr lang="en-US" altLang="zh-CN" dirty="0"/>
              <a:t>SVM</a:t>
            </a:r>
            <a:r>
              <a:rPr lang="zh-CN" altLang="en-US" dirty="0"/>
              <a:t>之前对数据进行归一化非常重要</a:t>
            </a:r>
            <a:endParaRPr lang="en-US" altLang="zh-CN" dirty="0"/>
          </a:p>
          <a:p>
            <a:pPr marL="342900" indent="-342900">
              <a:buFont typeface="Arial" panose="020B0604020202020204" pitchFamily="34" charset="0"/>
              <a:buChar char="•"/>
            </a:pPr>
            <a:r>
              <a:rPr lang="zh-CN" altLang="en-US" dirty="0"/>
              <a:t>可以有效避免具有较大数值的属性占主导作用，保持数值计算的稳定性</a:t>
            </a:r>
            <a:endParaRPr lang="en-US" altLang="zh-CN" dirty="0"/>
          </a:p>
          <a:p>
            <a:pPr marL="342900" indent="-342900">
              <a:buFont typeface="Arial" panose="020B0604020202020204" pitchFamily="34" charset="0"/>
              <a:buChar char="•"/>
            </a:pPr>
            <a:r>
              <a:rPr lang="zh-CN" altLang="en-US" dirty="0"/>
              <a:t>一般采用线性归一化到</a:t>
            </a:r>
            <a:r>
              <a:rPr lang="en-US" altLang="zh-CN" dirty="0"/>
              <a:t>[-1,1]</a:t>
            </a:r>
            <a:r>
              <a:rPr lang="zh-CN" altLang="en-US" dirty="0"/>
              <a:t>或者</a:t>
            </a:r>
            <a:r>
              <a:rPr lang="en-US" altLang="zh-CN" dirty="0"/>
              <a:t>[0,1]</a:t>
            </a:r>
            <a:r>
              <a:rPr lang="zh-CN" altLang="en-US" dirty="0"/>
              <a:t>之间</a:t>
            </a:r>
            <a:endParaRPr lang="en-US" altLang="zh-CN" dirty="0"/>
          </a:p>
          <a:p>
            <a:pPr marL="342900" indent="-342900">
              <a:buFont typeface="Arial" panose="020B0604020202020204" pitchFamily="34" charset="0"/>
              <a:buChar char="•"/>
            </a:pPr>
            <a:r>
              <a:rPr lang="zh-CN" altLang="en-US" dirty="0"/>
              <a:t>训练数据和测试数据一起考虑</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23528" y="-8344"/>
            <a:ext cx="5791200" cy="831622"/>
          </a:xfrm>
        </p:spPr>
        <p:txBody>
          <a:bodyPr/>
          <a:lstStyle/>
          <a:p>
            <a:r>
              <a:rPr lang="zh-CN" altLang="en-US" dirty="0"/>
              <a:t>超参数选取 </a:t>
            </a:r>
            <a:r>
              <a:rPr lang="en-US" altLang="zh-CN" dirty="0"/>
              <a:t>/ </a:t>
            </a:r>
            <a:r>
              <a:rPr lang="zh-CN" altLang="en-US" dirty="0"/>
              <a:t>如何调参？</a:t>
            </a:r>
            <a:endParaRPr lang="zh-CN" altLang="en-US" dirty="0"/>
          </a:p>
        </p:txBody>
      </p:sp>
      <p:sp>
        <p:nvSpPr>
          <p:cNvPr id="5" name="内容占位符 2"/>
          <p:cNvSpPr>
            <a:spLocks noGrp="1"/>
          </p:cNvSpPr>
          <p:nvPr>
            <p:ph idx="1"/>
          </p:nvPr>
        </p:nvSpPr>
        <p:spPr>
          <a:xfrm>
            <a:off x="467544" y="980728"/>
            <a:ext cx="7620000" cy="4373563"/>
          </a:xfrm>
        </p:spPr>
        <p:txBody>
          <a:bodyPr/>
          <a:lstStyle/>
          <a:p>
            <a:pPr marL="342900" indent="-342900">
              <a:buFont typeface="Arial" panose="020B0604020202020204" pitchFamily="34" charset="0"/>
              <a:buChar char="•"/>
            </a:pPr>
            <a:r>
              <a:rPr lang="zh-CN" altLang="en-US" dirty="0"/>
              <a:t>什么是超参数？</a:t>
            </a:r>
            <a:endParaRPr lang="en-US" altLang="zh-CN" dirty="0"/>
          </a:p>
          <a:p>
            <a:pPr marL="342900" indent="-342900">
              <a:buFont typeface="Arial" panose="020B0604020202020204" pitchFamily="34" charset="0"/>
              <a:buChar char="•"/>
            </a:pPr>
            <a:r>
              <a:rPr lang="zh-CN" altLang="en-US" dirty="0"/>
              <a:t>     和核函数的参数</a:t>
            </a:r>
            <a:endParaRPr lang="en-US" altLang="zh-CN" dirty="0"/>
          </a:p>
          <a:p>
            <a:pPr marL="342900" indent="-342900">
              <a:buFont typeface="Arial" panose="020B0604020202020204" pitchFamily="34" charset="0"/>
              <a:buChar char="•"/>
            </a:pPr>
            <a:r>
              <a:rPr lang="zh-CN" altLang="en-US" dirty="0"/>
              <a:t>跟处理的问题极为相关，需要去试</a:t>
            </a:r>
            <a:endParaRPr lang="zh-CN" altLang="en-US" dirty="0"/>
          </a:p>
        </p:txBody>
      </p:sp>
      <p:graphicFrame>
        <p:nvGraphicFramePr>
          <p:cNvPr id="6" name="对象 5"/>
          <p:cNvGraphicFramePr>
            <a:graphicFrameLocks noChangeAspect="1"/>
          </p:cNvGraphicFramePr>
          <p:nvPr/>
        </p:nvGraphicFramePr>
        <p:xfrm>
          <a:off x="899592" y="1433096"/>
          <a:ext cx="330336" cy="385393"/>
        </p:xfrm>
        <a:graphic>
          <a:graphicData uri="http://schemas.openxmlformats.org/presentationml/2006/ole">
            <mc:AlternateContent xmlns:mc="http://schemas.openxmlformats.org/markup-compatibility/2006">
              <mc:Choice xmlns:v="urn:schemas-microsoft-com:vml" Requires="v">
                <p:oleObj spid="_x0000_s49406" name="Equation" r:id="rId1" imgW="3657600" imgH="4267200" progId="Equation.DSMT4">
                  <p:embed/>
                </p:oleObj>
              </mc:Choice>
              <mc:Fallback>
                <p:oleObj name="Equation" r:id="rId1" imgW="3657600" imgH="4267200" progId="Equation.DSMT4">
                  <p:embed/>
                  <p:pic>
                    <p:nvPicPr>
                      <p:cNvPr id="0" name="对象 3"/>
                      <p:cNvPicPr/>
                      <p:nvPr/>
                    </p:nvPicPr>
                    <p:blipFill>
                      <a:blip r:embed="rId2"/>
                      <a:stretch>
                        <a:fillRect/>
                      </a:stretch>
                    </p:blipFill>
                    <p:spPr>
                      <a:xfrm>
                        <a:off x="899592" y="1433096"/>
                        <a:ext cx="330336" cy="385393"/>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3074365" y="1429683"/>
          <a:ext cx="289525" cy="368486"/>
        </p:xfrm>
        <a:graphic>
          <a:graphicData uri="http://schemas.openxmlformats.org/presentationml/2006/ole">
            <mc:AlternateContent xmlns:mc="http://schemas.openxmlformats.org/markup-compatibility/2006">
              <mc:Choice xmlns:v="urn:schemas-microsoft-com:vml" Requires="v">
                <p:oleObj spid="_x0000_s49407" name="Equation" r:id="rId3" imgW="3352800" imgH="4267200" progId="Equation.DSMT4">
                  <p:embed/>
                </p:oleObj>
              </mc:Choice>
              <mc:Fallback>
                <p:oleObj name="Equation" r:id="rId3" imgW="3352800" imgH="4267200" progId="Equation.DSMT4">
                  <p:embed/>
                  <p:pic>
                    <p:nvPicPr>
                      <p:cNvPr id="0" name="对象 4"/>
                      <p:cNvPicPr/>
                      <p:nvPr/>
                    </p:nvPicPr>
                    <p:blipFill>
                      <a:blip r:embed="rId4"/>
                      <a:stretch>
                        <a:fillRect/>
                      </a:stretch>
                    </p:blipFill>
                    <p:spPr>
                      <a:xfrm>
                        <a:off x="3074365" y="1429683"/>
                        <a:ext cx="289525" cy="368486"/>
                      </a:xfrm>
                      <a:prstGeom prst="rect">
                        <a:avLst/>
                      </a:prstGeom>
                    </p:spPr>
                  </p:pic>
                </p:oleObj>
              </mc:Fallback>
            </mc:AlternateContent>
          </a:graphicData>
        </a:graphic>
      </p:graphicFrame>
      <p:sp>
        <p:nvSpPr>
          <p:cNvPr id="8" name="文本框 7"/>
          <p:cNvSpPr txBox="1"/>
          <p:nvPr/>
        </p:nvSpPr>
        <p:spPr>
          <a:xfrm>
            <a:off x="396890" y="4053342"/>
            <a:ext cx="1005403" cy="369332"/>
          </a:xfrm>
          <a:prstGeom prst="rect">
            <a:avLst/>
          </a:prstGeom>
          <a:noFill/>
        </p:spPr>
        <p:txBody>
          <a:bodyPr wrap="none" rtlCol="0">
            <a:spAutoFit/>
          </a:bodyPr>
          <a:lstStyle/>
          <a:p>
            <a:r>
              <a:rPr lang="zh-CN" altLang="en-US" dirty="0"/>
              <a:t>方案</a:t>
            </a:r>
            <a:r>
              <a:rPr lang="en-US" altLang="zh-CN" dirty="0"/>
              <a:t>1</a:t>
            </a:r>
            <a:r>
              <a:rPr lang="zh-CN" altLang="en-US" dirty="0"/>
              <a:t>：</a:t>
            </a:r>
            <a:endParaRPr lang="zh-CN" altLang="en-US" dirty="0"/>
          </a:p>
        </p:txBody>
      </p:sp>
      <p:sp>
        <p:nvSpPr>
          <p:cNvPr id="9" name="矩形 8"/>
          <p:cNvSpPr/>
          <p:nvPr/>
        </p:nvSpPr>
        <p:spPr>
          <a:xfrm>
            <a:off x="1402293" y="4007635"/>
            <a:ext cx="6266051" cy="438021"/>
          </a:xfrm>
          <a:prstGeom prst="rect">
            <a:avLst/>
          </a:prstGeom>
          <a:solidFill>
            <a:srgbClr val="A7F5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训练数据集</a:t>
            </a:r>
            <a:endParaRPr lang="zh-CN" altLang="en-US" dirty="0">
              <a:solidFill>
                <a:schemeClr val="tx1"/>
              </a:solidFill>
            </a:endParaRPr>
          </a:p>
        </p:txBody>
      </p:sp>
      <p:sp>
        <p:nvSpPr>
          <p:cNvPr id="10" name="文本框 9"/>
          <p:cNvSpPr txBox="1"/>
          <p:nvPr/>
        </p:nvSpPr>
        <p:spPr>
          <a:xfrm>
            <a:off x="7873504" y="4051569"/>
            <a:ext cx="569387" cy="369332"/>
          </a:xfrm>
          <a:prstGeom prst="rect">
            <a:avLst/>
          </a:prstGeom>
          <a:noFill/>
        </p:spPr>
        <p:txBody>
          <a:bodyPr wrap="none" rtlCol="0">
            <a:spAutoFit/>
          </a:bodyPr>
          <a:lstStyle/>
          <a:p>
            <a:r>
              <a:rPr lang="en-US" altLang="zh-CN" dirty="0">
                <a:highlight>
                  <a:srgbClr val="FFFF00"/>
                </a:highlight>
              </a:rPr>
              <a:t>bad</a:t>
            </a:r>
            <a:endParaRPr lang="zh-CN" altLang="en-US" dirty="0">
              <a:highlight>
                <a:srgbClr val="FFFF00"/>
              </a:highlight>
            </a:endParaRPr>
          </a:p>
        </p:txBody>
      </p:sp>
      <p:sp>
        <p:nvSpPr>
          <p:cNvPr id="11" name="文本框 10"/>
          <p:cNvSpPr txBox="1"/>
          <p:nvPr/>
        </p:nvSpPr>
        <p:spPr>
          <a:xfrm>
            <a:off x="396890" y="5133462"/>
            <a:ext cx="1005403" cy="369332"/>
          </a:xfrm>
          <a:prstGeom prst="rect">
            <a:avLst/>
          </a:prstGeom>
          <a:noFill/>
        </p:spPr>
        <p:txBody>
          <a:bodyPr wrap="none" rtlCol="0">
            <a:spAutoFit/>
          </a:bodyPr>
          <a:lstStyle/>
          <a:p>
            <a:r>
              <a:rPr lang="zh-CN" altLang="en-US" dirty="0"/>
              <a:t>方案</a:t>
            </a:r>
            <a:r>
              <a:rPr lang="en-US" altLang="zh-CN" dirty="0"/>
              <a:t>2</a:t>
            </a:r>
            <a:r>
              <a:rPr lang="zh-CN" altLang="en-US" dirty="0"/>
              <a:t>：</a:t>
            </a:r>
            <a:endParaRPr lang="zh-CN" altLang="en-US" dirty="0"/>
          </a:p>
        </p:txBody>
      </p:sp>
      <p:sp>
        <p:nvSpPr>
          <p:cNvPr id="12" name="矩形 11"/>
          <p:cNvSpPr/>
          <p:nvPr/>
        </p:nvSpPr>
        <p:spPr>
          <a:xfrm>
            <a:off x="1402293" y="5080038"/>
            <a:ext cx="4897899" cy="438021"/>
          </a:xfrm>
          <a:prstGeom prst="rect">
            <a:avLst/>
          </a:prstGeom>
          <a:solidFill>
            <a:srgbClr val="A7F5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训练数据集                        </a:t>
            </a:r>
            <a:endParaRPr lang="zh-CN" altLang="en-US" dirty="0">
              <a:solidFill>
                <a:schemeClr val="tx1"/>
              </a:solidFill>
            </a:endParaRPr>
          </a:p>
        </p:txBody>
      </p:sp>
      <p:sp>
        <p:nvSpPr>
          <p:cNvPr id="13" name="矩形 12"/>
          <p:cNvSpPr/>
          <p:nvPr/>
        </p:nvSpPr>
        <p:spPr>
          <a:xfrm>
            <a:off x="6300192" y="5080038"/>
            <a:ext cx="1368152" cy="438021"/>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测试数据集</a:t>
            </a:r>
            <a:endParaRPr lang="zh-CN" altLang="en-US" dirty="0">
              <a:solidFill>
                <a:schemeClr val="tx1"/>
              </a:solidFill>
            </a:endParaRPr>
          </a:p>
        </p:txBody>
      </p:sp>
      <p:sp>
        <p:nvSpPr>
          <p:cNvPr id="14" name="文本框 13"/>
          <p:cNvSpPr txBox="1"/>
          <p:nvPr/>
        </p:nvSpPr>
        <p:spPr>
          <a:xfrm>
            <a:off x="7873504" y="5154452"/>
            <a:ext cx="569387" cy="369332"/>
          </a:xfrm>
          <a:prstGeom prst="rect">
            <a:avLst/>
          </a:prstGeom>
          <a:noFill/>
        </p:spPr>
        <p:txBody>
          <a:bodyPr wrap="none" rtlCol="0">
            <a:spAutoFit/>
          </a:bodyPr>
          <a:lstStyle/>
          <a:p>
            <a:r>
              <a:rPr lang="en-US" altLang="zh-CN" dirty="0">
                <a:highlight>
                  <a:srgbClr val="FFFF00"/>
                </a:highlight>
              </a:rPr>
              <a:t>bad</a:t>
            </a:r>
            <a:endParaRPr lang="zh-CN" altLang="en-US" dirty="0">
              <a:highlight>
                <a:srgbClr val="FFFF00"/>
              </a:highlight>
            </a:endParaRPr>
          </a:p>
        </p:txBody>
      </p:sp>
      <p:sp>
        <p:nvSpPr>
          <p:cNvPr id="15" name="文本框 14"/>
          <p:cNvSpPr txBox="1"/>
          <p:nvPr/>
        </p:nvSpPr>
        <p:spPr>
          <a:xfrm>
            <a:off x="396890" y="6141574"/>
            <a:ext cx="1005403" cy="369332"/>
          </a:xfrm>
          <a:prstGeom prst="rect">
            <a:avLst/>
          </a:prstGeom>
          <a:noFill/>
        </p:spPr>
        <p:txBody>
          <a:bodyPr wrap="none" rtlCol="0">
            <a:spAutoFit/>
          </a:bodyPr>
          <a:lstStyle/>
          <a:p>
            <a:r>
              <a:rPr lang="zh-CN" altLang="en-US" dirty="0"/>
              <a:t>方案</a:t>
            </a:r>
            <a:r>
              <a:rPr lang="en-US" altLang="zh-CN" dirty="0"/>
              <a:t>3</a:t>
            </a:r>
            <a:r>
              <a:rPr lang="zh-CN" altLang="en-US" dirty="0"/>
              <a:t>：</a:t>
            </a:r>
            <a:endParaRPr lang="zh-CN" altLang="en-US" dirty="0"/>
          </a:p>
        </p:txBody>
      </p:sp>
      <p:sp>
        <p:nvSpPr>
          <p:cNvPr id="16" name="矩形 15"/>
          <p:cNvSpPr/>
          <p:nvPr/>
        </p:nvSpPr>
        <p:spPr>
          <a:xfrm>
            <a:off x="1402293" y="6087323"/>
            <a:ext cx="3529748" cy="438021"/>
          </a:xfrm>
          <a:prstGeom prst="rect">
            <a:avLst/>
          </a:prstGeom>
          <a:solidFill>
            <a:srgbClr val="A7F5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训练数据集                        </a:t>
            </a:r>
            <a:endParaRPr lang="zh-CN" altLang="en-US" dirty="0">
              <a:solidFill>
                <a:schemeClr val="tx1"/>
              </a:solidFill>
            </a:endParaRPr>
          </a:p>
        </p:txBody>
      </p:sp>
      <p:sp>
        <p:nvSpPr>
          <p:cNvPr id="17" name="矩形 16"/>
          <p:cNvSpPr/>
          <p:nvPr/>
        </p:nvSpPr>
        <p:spPr>
          <a:xfrm>
            <a:off x="4932041" y="6087323"/>
            <a:ext cx="1368151" cy="43802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验证集</a:t>
            </a:r>
            <a:endParaRPr lang="zh-CN" altLang="en-US" dirty="0">
              <a:solidFill>
                <a:schemeClr val="tx1"/>
              </a:solidFill>
            </a:endParaRPr>
          </a:p>
        </p:txBody>
      </p:sp>
      <p:sp>
        <p:nvSpPr>
          <p:cNvPr id="18" name="矩形 17"/>
          <p:cNvSpPr/>
          <p:nvPr/>
        </p:nvSpPr>
        <p:spPr>
          <a:xfrm>
            <a:off x="6300192" y="6087322"/>
            <a:ext cx="1368152" cy="438021"/>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测试数据集</a:t>
            </a:r>
            <a:endParaRPr lang="zh-CN" altLang="en-US" dirty="0">
              <a:solidFill>
                <a:schemeClr val="tx1"/>
              </a:solidFill>
            </a:endParaRPr>
          </a:p>
        </p:txBody>
      </p:sp>
      <p:sp>
        <p:nvSpPr>
          <p:cNvPr id="19" name="文本框 18"/>
          <p:cNvSpPr txBox="1"/>
          <p:nvPr/>
        </p:nvSpPr>
        <p:spPr>
          <a:xfrm>
            <a:off x="7907563" y="6088834"/>
            <a:ext cx="774571" cy="369332"/>
          </a:xfrm>
          <a:prstGeom prst="rect">
            <a:avLst/>
          </a:prstGeom>
          <a:noFill/>
        </p:spPr>
        <p:txBody>
          <a:bodyPr wrap="none" rtlCol="0">
            <a:spAutoFit/>
          </a:bodyPr>
          <a:lstStyle/>
          <a:p>
            <a:r>
              <a:rPr lang="en-US" altLang="zh-CN" dirty="0">
                <a:highlight>
                  <a:srgbClr val="FFFF00"/>
                </a:highlight>
              </a:rPr>
              <a:t>better</a:t>
            </a:r>
            <a:endParaRPr lang="zh-CN" altLang="en-US" dirty="0">
              <a:highlight>
                <a:srgbClr val="FFFF00"/>
              </a:highlight>
            </a:endParaRPr>
          </a:p>
        </p:txBody>
      </p:sp>
      <p:sp>
        <p:nvSpPr>
          <p:cNvPr id="20" name="爆炸形: 8 pt  19"/>
          <p:cNvSpPr/>
          <p:nvPr/>
        </p:nvSpPr>
        <p:spPr>
          <a:xfrm>
            <a:off x="2644903" y="2420888"/>
            <a:ext cx="3960440" cy="1152128"/>
          </a:xfrm>
          <a:prstGeom prst="irregularSeal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考虑以下几种方案？</a:t>
            </a:r>
            <a:endParaRPr lang="zh-CN" alt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1" grpId="0"/>
      <p:bldP spid="12" grpId="0" animBg="1"/>
      <p:bldP spid="13" grpId="0" animBg="1"/>
      <p:bldP spid="14" grpId="0"/>
      <p:bldP spid="15" grpId="0"/>
      <p:bldP spid="16" grpId="0" animBg="1"/>
      <p:bldP spid="17" grpId="0" animBg="1"/>
      <p:bldP spid="18" grpId="0" animBg="1"/>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23528" y="1268760"/>
            <a:ext cx="8334375" cy="4295775"/>
          </a:xfrm>
          <a:prstGeom prst="rect">
            <a:avLst/>
          </a:prstGeom>
        </p:spPr>
      </p:pic>
      <p:sp>
        <p:nvSpPr>
          <p:cNvPr id="5" name="文本框 4"/>
          <p:cNvSpPr txBox="1"/>
          <p:nvPr/>
        </p:nvSpPr>
        <p:spPr>
          <a:xfrm>
            <a:off x="539552" y="2636912"/>
            <a:ext cx="1005403" cy="369332"/>
          </a:xfrm>
          <a:prstGeom prst="rect">
            <a:avLst/>
          </a:prstGeom>
          <a:noFill/>
        </p:spPr>
        <p:txBody>
          <a:bodyPr wrap="none" rtlCol="0">
            <a:spAutoFit/>
          </a:bodyPr>
          <a:lstStyle/>
          <a:p>
            <a:r>
              <a:rPr lang="zh-CN" altLang="en-US" dirty="0"/>
              <a:t>方案</a:t>
            </a:r>
            <a:r>
              <a:rPr lang="en-US" altLang="zh-CN" dirty="0"/>
              <a:t>4</a:t>
            </a:r>
            <a:r>
              <a:rPr lang="zh-CN" altLang="en-US" dirty="0"/>
              <a:t>：</a:t>
            </a:r>
            <a:endParaRPr lang="zh-CN" altLang="en-US" dirty="0"/>
          </a:p>
        </p:txBody>
      </p:sp>
      <p:sp>
        <p:nvSpPr>
          <p:cNvPr id="2" name="文本框 1"/>
          <p:cNvSpPr txBox="1"/>
          <p:nvPr/>
        </p:nvSpPr>
        <p:spPr>
          <a:xfrm>
            <a:off x="1760979" y="2325415"/>
            <a:ext cx="1107996" cy="369332"/>
          </a:xfrm>
          <a:prstGeom prst="rect">
            <a:avLst/>
          </a:prstGeom>
          <a:noFill/>
        </p:spPr>
        <p:txBody>
          <a:bodyPr wrap="none" rtlCol="0">
            <a:spAutoFit/>
          </a:bodyPr>
          <a:lstStyle/>
          <a:p>
            <a:r>
              <a:rPr lang="zh-CN" altLang="en-US" dirty="0">
                <a:highlight>
                  <a:srgbClr val="FFFF00"/>
                </a:highlight>
              </a:rPr>
              <a:t>交叉验证</a:t>
            </a:r>
            <a:endParaRPr lang="zh-CN" altLang="en-US" dirty="0">
              <a:highlight>
                <a:srgbClr val="FFFF00"/>
              </a:highlight>
            </a:endParaRPr>
          </a:p>
        </p:txBody>
      </p:sp>
      <p:sp>
        <p:nvSpPr>
          <p:cNvPr id="6" name="文本框 5"/>
          <p:cNvSpPr txBox="1"/>
          <p:nvPr/>
        </p:nvSpPr>
        <p:spPr>
          <a:xfrm>
            <a:off x="5990333" y="2694747"/>
            <a:ext cx="941283" cy="369332"/>
          </a:xfrm>
          <a:prstGeom prst="rect">
            <a:avLst/>
          </a:prstGeom>
          <a:noFill/>
        </p:spPr>
        <p:txBody>
          <a:bodyPr wrap="none" rtlCol="0">
            <a:spAutoFit/>
          </a:bodyPr>
          <a:lstStyle/>
          <a:p>
            <a:r>
              <a:rPr lang="en-US" altLang="zh-CN" dirty="0">
                <a:highlight>
                  <a:srgbClr val="FFFF00"/>
                </a:highlight>
              </a:rPr>
              <a:t>Good!!!</a:t>
            </a:r>
            <a:endParaRPr lang="zh-CN" altLang="en-US" dirty="0">
              <a:highlight>
                <a:srgbClr val="FFFF00"/>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交叉验证（</a:t>
            </a:r>
            <a:r>
              <a:rPr lang="en-US" altLang="zh-CN" dirty="0"/>
              <a:t>CV</a:t>
            </a:r>
            <a:r>
              <a:rPr lang="zh-CN" altLang="en-US" dirty="0"/>
              <a:t>）</a:t>
            </a:r>
            <a:endParaRPr lang="zh-CN" altLang="en-US" dirty="0"/>
          </a:p>
        </p:txBody>
      </p:sp>
      <p:pic>
        <p:nvPicPr>
          <p:cNvPr id="4" name="图片 3"/>
          <p:cNvPicPr>
            <a:picLocks noChangeAspect="1"/>
          </p:cNvPicPr>
          <p:nvPr/>
        </p:nvPicPr>
        <p:blipFill>
          <a:blip r:embed="rId1"/>
          <a:stretch>
            <a:fillRect/>
          </a:stretch>
        </p:blipFill>
        <p:spPr>
          <a:xfrm>
            <a:off x="899592" y="1772816"/>
            <a:ext cx="7477125" cy="46863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467544" y="404664"/>
            <a:ext cx="5791200" cy="1371600"/>
          </a:xfrm>
          <a:prstGeom prst="rect">
            <a:avLst/>
          </a:prstGeom>
        </p:spPr>
        <p:txBody>
          <a:bodyPr>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altLang="zh-CN" sz="4000"/>
              <a:t>Outline</a:t>
            </a:r>
            <a:endParaRPr lang="zh-CN" altLang="en-US" sz="4000" dirty="0"/>
          </a:p>
        </p:txBody>
      </p:sp>
      <p:sp>
        <p:nvSpPr>
          <p:cNvPr id="5" name="内容占位符 2"/>
          <p:cNvSpPr txBox="1"/>
          <p:nvPr/>
        </p:nvSpPr>
        <p:spPr>
          <a:xfrm>
            <a:off x="539552" y="2492896"/>
            <a:ext cx="7620000" cy="2756520"/>
          </a:xfrm>
          <a:prstGeom prst="rect">
            <a:avLst/>
          </a:prstGeom>
        </p:spPr>
        <p:txBody>
          <a:bodyPr/>
          <a:lstStyle>
            <a:lvl1pPr marL="0" indent="0" algn="l" defTabSz="914400" rtl="0" eaLnBrk="1" latinLnBrk="0" hangingPunct="1">
              <a:spcBef>
                <a:spcPct val="20000"/>
              </a:spcBef>
              <a:spcAft>
                <a:spcPts val="600"/>
              </a:spcAft>
              <a:buFont typeface="Arial" panose="020B0604020202020204"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anose="020B0604020202020204"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zh-CN" altLang="en-US" sz="3600" dirty="0"/>
              <a:t>分段线性判别函数</a:t>
            </a:r>
            <a:endParaRPr lang="en-US" altLang="zh-CN" sz="3600" dirty="0"/>
          </a:p>
          <a:p>
            <a:pPr marL="342900" indent="-342900">
              <a:buFont typeface="Arial" panose="020B0604020202020204" pitchFamily="34" charset="0"/>
              <a:buChar char="•"/>
            </a:pPr>
            <a:r>
              <a:rPr lang="zh-CN" altLang="en-US" sz="3600" dirty="0"/>
              <a:t>支持向量机</a:t>
            </a:r>
            <a:r>
              <a:rPr lang="en-US" altLang="zh-CN" sz="3600" dirty="0"/>
              <a:t>—SVM</a:t>
            </a:r>
            <a:endParaRPr lang="en-US" altLang="zh-CN" sz="3600" dirty="0"/>
          </a:p>
          <a:p>
            <a:pPr marL="342900" indent="-342900">
              <a:buFont typeface="Arial" panose="020B0604020202020204" pitchFamily="34" charset="0"/>
              <a:buChar char="•"/>
            </a:pPr>
            <a:r>
              <a:rPr lang="zh-CN" altLang="en-US" sz="3600" dirty="0">
                <a:sym typeface="+mn-ea"/>
              </a:rPr>
              <a:t>感知器和人工神经网络</a:t>
            </a:r>
            <a:endParaRPr lang="en-US" altLang="zh-CN" sz="3600" dirty="0"/>
          </a:p>
          <a:p>
            <a:pPr>
              <a:buFont typeface="Arial" panose="020B0604020202020204" pitchFamily="34" charset="0"/>
            </a:pPr>
            <a:endParaRPr lang="en-US" altLang="zh-CN" sz="3600" dirty="0"/>
          </a:p>
          <a:p>
            <a:pPr marL="342900" indent="-342900">
              <a:buFont typeface="Arial" panose="020B0604020202020204" pitchFamily="34" charset="0"/>
              <a:buChar char="•"/>
            </a:pPr>
            <a:endParaRPr lang="en-US" altLang="zh-CN" sz="3600" dirty="0"/>
          </a:p>
          <a:p>
            <a:pPr marL="342900" indent="-342900">
              <a:buFont typeface="Arial" panose="020B0604020202020204" pitchFamily="34" charset="0"/>
              <a:buChar char="•"/>
            </a:pP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p:cNvGraphicFramePr/>
          <p:nvPr/>
        </p:nvGraphicFramePr>
        <p:xfrm>
          <a:off x="466725" y="3117215"/>
          <a:ext cx="4514850" cy="3561715"/>
        </p:xfrm>
        <a:graphic>
          <a:graphicData uri="http://schemas.openxmlformats.org/presentationml/2006/ole">
            <mc:AlternateContent xmlns:mc="http://schemas.openxmlformats.org/markup-compatibility/2006">
              <mc:Choice xmlns:v="urn:schemas-microsoft-com:vml" Requires="v">
                <p:oleObj spid="_x0000_s8" name="" r:id="rId1" imgW="4511040" imgH="3558540" progId="Paint.Picture">
                  <p:embed/>
                </p:oleObj>
              </mc:Choice>
              <mc:Fallback>
                <p:oleObj name="" r:id="rId1" imgW="4511040" imgH="3558540" progId="Paint.Picture">
                  <p:embed/>
                  <p:pic>
                    <p:nvPicPr>
                      <p:cNvPr id="0" name="图片 7"/>
                      <p:cNvPicPr/>
                      <p:nvPr/>
                    </p:nvPicPr>
                    <p:blipFill>
                      <a:blip r:embed="rId2"/>
                      <a:stretch>
                        <a:fillRect/>
                      </a:stretch>
                    </p:blipFill>
                    <p:spPr>
                      <a:xfrm>
                        <a:off x="466725" y="3117215"/>
                        <a:ext cx="4514850" cy="3561715"/>
                      </a:xfrm>
                      <a:prstGeom prst="rect">
                        <a:avLst/>
                      </a:prstGeom>
                    </p:spPr>
                  </p:pic>
                </p:oleObj>
              </mc:Fallback>
            </mc:AlternateContent>
          </a:graphicData>
        </a:graphic>
      </p:graphicFrame>
      <p:sp>
        <p:nvSpPr>
          <p:cNvPr id="2" name="标题 1"/>
          <p:cNvSpPr>
            <a:spLocks noGrp="1"/>
          </p:cNvSpPr>
          <p:nvPr>
            <p:ph type="title"/>
          </p:nvPr>
        </p:nvSpPr>
        <p:spPr>
          <a:xfrm>
            <a:off x="457200" y="-174848"/>
            <a:ext cx="5791200" cy="1371600"/>
          </a:xfrm>
        </p:spPr>
        <p:txBody>
          <a:bodyPr/>
          <a:lstStyle/>
          <a:p>
            <a:r>
              <a:rPr lang="zh-CN" altLang="en-US" dirty="0"/>
              <a:t>网格法</a:t>
            </a:r>
            <a:endParaRPr lang="zh-CN" altLang="en-US" dirty="0"/>
          </a:p>
        </p:txBody>
      </p:sp>
      <p:sp>
        <p:nvSpPr>
          <p:cNvPr id="28" name="文本框 27"/>
          <p:cNvSpPr txBox="1"/>
          <p:nvPr/>
        </p:nvSpPr>
        <p:spPr>
          <a:xfrm>
            <a:off x="539552" y="1556792"/>
            <a:ext cx="7013458" cy="1200329"/>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寻找最佳的参数对 </a:t>
            </a:r>
            <a:r>
              <a:rPr lang="en-US" altLang="zh-CN" dirty="0"/>
              <a:t>(C,    ) </a:t>
            </a:r>
            <a:r>
              <a:rPr lang="zh-CN" altLang="en-US" dirty="0"/>
              <a:t>来使得交叉验证中得到比较低的错误率</a:t>
            </a:r>
            <a:endParaRPr lang="en-US" altLang="zh-CN" dirty="0"/>
          </a:p>
          <a:p>
            <a:pPr marL="285750" indent="-285750">
              <a:buFont typeface="Arial" panose="020B0604020202020204" pitchFamily="34" charset="0"/>
              <a:buChar char="•"/>
            </a:pPr>
            <a:r>
              <a:rPr lang="zh-CN" altLang="en-US" dirty="0"/>
              <a:t>采用网格搜索的方式，测试不同的参数组来得到错误率</a:t>
            </a:r>
            <a:endParaRPr lang="en-US" altLang="zh-CN" dirty="0"/>
          </a:p>
          <a:p>
            <a:pPr marL="285750" indent="-285750">
              <a:buFont typeface="Arial" panose="020B0604020202020204" pitchFamily="34" charset="0"/>
              <a:buChar char="•"/>
            </a:pPr>
            <a:r>
              <a:rPr lang="zh-CN" altLang="en-US" dirty="0"/>
              <a:t>采用指数增长序列，比如：</a:t>
            </a:r>
            <a:endParaRPr lang="en-US" altLang="zh-CN" dirty="0"/>
          </a:p>
          <a:p>
            <a:pPr marL="285750" indent="-285750">
              <a:buFont typeface="Arial" panose="020B0604020202020204" pitchFamily="34" charset="0"/>
              <a:buChar char="•"/>
            </a:pPr>
            <a:r>
              <a:rPr lang="zh-CN" altLang="en-US" dirty="0"/>
              <a:t>由粗到细的测试筛选策略</a:t>
            </a:r>
            <a:endParaRPr lang="zh-CN" altLang="en-US" dirty="0"/>
          </a:p>
        </p:txBody>
      </p:sp>
      <p:graphicFrame>
        <p:nvGraphicFramePr>
          <p:cNvPr id="29" name="对象 28"/>
          <p:cNvGraphicFramePr>
            <a:graphicFrameLocks noChangeAspect="1"/>
          </p:cNvGraphicFramePr>
          <p:nvPr/>
        </p:nvGraphicFramePr>
        <p:xfrm>
          <a:off x="3087142" y="1556792"/>
          <a:ext cx="285874" cy="363840"/>
        </p:xfrm>
        <a:graphic>
          <a:graphicData uri="http://schemas.openxmlformats.org/presentationml/2006/ole">
            <mc:AlternateContent xmlns:mc="http://schemas.openxmlformats.org/markup-compatibility/2006">
              <mc:Choice xmlns:v="urn:schemas-microsoft-com:vml" Requires="v">
                <p:oleObj spid="_x0000_s25324" name="Equation" r:id="rId3" imgW="3352800" imgH="4267200" progId="Equation.DSMT4">
                  <p:embed/>
                </p:oleObj>
              </mc:Choice>
              <mc:Fallback>
                <p:oleObj name="Equation" r:id="rId3" imgW="3352800" imgH="4267200" progId="Equation.DSMT4">
                  <p:embed/>
                  <p:pic>
                    <p:nvPicPr>
                      <p:cNvPr id="0" name="图片 25323"/>
                      <p:cNvPicPr/>
                      <p:nvPr/>
                    </p:nvPicPr>
                    <p:blipFill>
                      <a:blip r:embed="rId4"/>
                      <a:stretch>
                        <a:fillRect/>
                      </a:stretch>
                    </p:blipFill>
                    <p:spPr>
                      <a:xfrm>
                        <a:off x="3087142" y="1556792"/>
                        <a:ext cx="285874" cy="363840"/>
                      </a:xfrm>
                      <a:prstGeom prst="rect">
                        <a:avLst/>
                      </a:prstGeom>
                    </p:spPr>
                  </p:pic>
                </p:oleObj>
              </mc:Fallback>
            </mc:AlternateContent>
          </a:graphicData>
        </a:graphic>
      </p:graphicFrame>
      <p:graphicFrame>
        <p:nvGraphicFramePr>
          <p:cNvPr id="30" name="对象 29"/>
          <p:cNvGraphicFramePr>
            <a:graphicFrameLocks noChangeAspect="1"/>
          </p:cNvGraphicFramePr>
          <p:nvPr/>
        </p:nvGraphicFramePr>
        <p:xfrm>
          <a:off x="3635896" y="2090952"/>
          <a:ext cx="1694036" cy="389170"/>
        </p:xfrm>
        <a:graphic>
          <a:graphicData uri="http://schemas.openxmlformats.org/presentationml/2006/ole">
            <mc:AlternateContent xmlns:mc="http://schemas.openxmlformats.org/markup-compatibility/2006">
              <mc:Choice xmlns:v="urn:schemas-microsoft-com:vml" Requires="v">
                <p:oleObj spid="_x0000_s25325" name="Equation" r:id="rId5" imgW="22555200" imgH="5181600" progId="Equation.DSMT4">
                  <p:embed/>
                </p:oleObj>
              </mc:Choice>
              <mc:Fallback>
                <p:oleObj name="Equation" r:id="rId5" imgW="22555200" imgH="5181600" progId="Equation.DSMT4">
                  <p:embed/>
                  <p:pic>
                    <p:nvPicPr>
                      <p:cNvPr id="0" name="图片 25324"/>
                      <p:cNvPicPr/>
                      <p:nvPr/>
                    </p:nvPicPr>
                    <p:blipFill>
                      <a:blip r:embed="rId6"/>
                      <a:stretch>
                        <a:fillRect/>
                      </a:stretch>
                    </p:blipFill>
                    <p:spPr>
                      <a:xfrm>
                        <a:off x="3635896" y="2090952"/>
                        <a:ext cx="1694036" cy="389170"/>
                      </a:xfrm>
                      <a:prstGeom prst="rect">
                        <a:avLst/>
                      </a:prstGeom>
                    </p:spPr>
                  </p:pic>
                </p:oleObj>
              </mc:Fallback>
            </mc:AlternateContent>
          </a:graphicData>
        </a:graphic>
      </p:graphicFrame>
      <p:pic>
        <p:nvPicPr>
          <p:cNvPr id="36" name="图片 35"/>
          <p:cNvPicPr>
            <a:picLocks noChangeAspect="1"/>
          </p:cNvPicPr>
          <p:nvPr/>
        </p:nvPicPr>
        <p:blipFill>
          <a:blip r:embed="rId7"/>
          <a:stretch>
            <a:fillRect/>
          </a:stretch>
        </p:blipFill>
        <p:spPr>
          <a:xfrm>
            <a:off x="4862646" y="3272985"/>
            <a:ext cx="4029075" cy="3076575"/>
          </a:xfrm>
          <a:prstGeom prst="rect">
            <a:avLst/>
          </a:prstGeom>
        </p:spPr>
      </p:pic>
      <p:graphicFrame>
        <p:nvGraphicFramePr>
          <p:cNvPr id="5" name="对象 4">
            <a:hlinkClick r:id="" action="ppaction://ole?verb="/>
          </p:cNvPr>
          <p:cNvGraphicFramePr>
            <a:graphicFrameLocks noChangeAspect="1"/>
          </p:cNvGraphicFramePr>
          <p:nvPr/>
        </p:nvGraphicFramePr>
        <p:xfrm>
          <a:off x="77470" y="4581525"/>
          <a:ext cx="523240" cy="285750"/>
        </p:xfrm>
        <a:graphic>
          <a:graphicData uri="http://schemas.openxmlformats.org/presentationml/2006/ole">
            <mc:AlternateContent xmlns:mc="http://schemas.openxmlformats.org/markup-compatibility/2006">
              <mc:Choice xmlns:v="urn:schemas-microsoft-com:vml" Requires="v">
                <p:oleObj spid="_x0000_s1025" name="" r:id="rId8" imgW="419100" imgH="228600" progId="Equation.DSMT4">
                  <p:embed/>
                </p:oleObj>
              </mc:Choice>
              <mc:Fallback>
                <p:oleObj name="" r:id="rId8" imgW="419100" imgH="228600" progId="Equation.DSMT4">
                  <p:embed/>
                  <p:pic>
                    <p:nvPicPr>
                      <p:cNvPr id="0" name="图片 1024"/>
                      <p:cNvPicPr/>
                      <p:nvPr/>
                    </p:nvPicPr>
                    <p:blipFill>
                      <a:blip r:embed="rId9"/>
                      <a:stretch>
                        <a:fillRect/>
                      </a:stretch>
                    </p:blipFill>
                    <p:spPr>
                      <a:xfrm>
                        <a:off x="77470" y="4581525"/>
                        <a:ext cx="523240" cy="285750"/>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2339658" y="6492875"/>
          <a:ext cx="539115" cy="285750"/>
        </p:xfrm>
        <a:graphic>
          <a:graphicData uri="http://schemas.openxmlformats.org/presentationml/2006/ole">
            <mc:AlternateContent xmlns:mc="http://schemas.openxmlformats.org/markup-compatibility/2006">
              <mc:Choice xmlns:v="urn:schemas-microsoft-com:vml" Requires="v">
                <p:oleObj spid="_x0000_s3" name="" r:id="rId10" imgW="431800" imgH="228600" progId="Equation.DSMT4">
                  <p:embed/>
                </p:oleObj>
              </mc:Choice>
              <mc:Fallback>
                <p:oleObj name="" r:id="rId10" imgW="431800" imgH="228600" progId="Equation.DSMT4">
                  <p:embed/>
                  <p:pic>
                    <p:nvPicPr>
                      <p:cNvPr id="0" name="图片 1024"/>
                      <p:cNvPicPr/>
                      <p:nvPr/>
                    </p:nvPicPr>
                    <p:blipFill>
                      <a:blip r:embed="rId11"/>
                      <a:stretch>
                        <a:fillRect/>
                      </a:stretch>
                    </p:blipFill>
                    <p:spPr>
                      <a:xfrm>
                        <a:off x="2339658" y="6492875"/>
                        <a:ext cx="539115" cy="285750"/>
                      </a:xfrm>
                      <a:prstGeom prst="rect">
                        <a:avLst/>
                      </a:prstGeom>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SVM</a:t>
            </a:r>
            <a:r>
              <a:rPr lang="zh-CN" altLang="en-US" dirty="0"/>
              <a:t>小结</a:t>
            </a:r>
            <a:endParaRPr lang="zh-CN" altLang="en-US" dirty="0"/>
          </a:p>
        </p:txBody>
      </p:sp>
      <p:sp>
        <p:nvSpPr>
          <p:cNvPr id="3" name="内容占位符 2"/>
          <p:cNvSpPr>
            <a:spLocks noGrp="1"/>
          </p:cNvSpPr>
          <p:nvPr>
            <p:ph idx="1"/>
          </p:nvPr>
        </p:nvSpPr>
        <p:spPr/>
        <p:txBody>
          <a:bodyPr>
            <a:normAutofit fontScale="92500" lnSpcReduction="20000"/>
          </a:bodyPr>
          <a:lstStyle/>
          <a:p>
            <a:pPr marL="457200" indent="-457200">
              <a:buFont typeface="+mj-lt"/>
              <a:buAutoNum type="arabicPeriod"/>
            </a:pPr>
            <a:r>
              <a:rPr lang="en-US" altLang="zh-CN" sz="2800" dirty="0"/>
              <a:t>SVM</a:t>
            </a:r>
            <a:r>
              <a:rPr lang="zh-CN" altLang="en-US" sz="2800" dirty="0"/>
              <a:t>通过</a:t>
            </a:r>
            <a:r>
              <a:rPr lang="zh-CN" altLang="en-US" sz="2800" dirty="0">
                <a:solidFill>
                  <a:srgbClr val="FF0000"/>
                </a:solidFill>
              </a:rPr>
              <a:t>非线性变换</a:t>
            </a:r>
            <a:r>
              <a:rPr lang="zh-CN" altLang="en-US" sz="2800" dirty="0"/>
              <a:t>将输入空间变换到一个高维空间</a:t>
            </a:r>
            <a:endParaRPr lang="en-US" altLang="zh-CN" sz="2800" dirty="0"/>
          </a:p>
          <a:p>
            <a:pPr marL="457200" indent="-457200">
              <a:buFont typeface="+mj-lt"/>
              <a:buAutoNum type="arabicPeriod"/>
            </a:pPr>
            <a:r>
              <a:rPr lang="zh-CN" altLang="en-US" sz="2800" dirty="0"/>
              <a:t>在新空间中求</a:t>
            </a:r>
            <a:r>
              <a:rPr lang="zh-CN" altLang="en-US" sz="2800" dirty="0">
                <a:solidFill>
                  <a:srgbClr val="FF0000"/>
                </a:solidFill>
              </a:rPr>
              <a:t>最大间隔分类面</a:t>
            </a:r>
            <a:endParaRPr lang="en-US" altLang="zh-CN" sz="2800" dirty="0">
              <a:solidFill>
                <a:srgbClr val="FF0000"/>
              </a:solidFill>
            </a:endParaRPr>
          </a:p>
          <a:p>
            <a:pPr marL="457200" indent="-457200">
              <a:buFont typeface="+mj-lt"/>
              <a:buAutoNum type="arabicPeriod"/>
            </a:pPr>
            <a:r>
              <a:rPr lang="zh-CN" altLang="en-US" sz="2800" dirty="0"/>
              <a:t>这种非线性变换是通过定义适当的</a:t>
            </a:r>
            <a:r>
              <a:rPr lang="zh-CN" altLang="en-US" sz="2800" dirty="0">
                <a:solidFill>
                  <a:srgbClr val="FF0000"/>
                </a:solidFill>
              </a:rPr>
              <a:t>内积核函数</a:t>
            </a:r>
            <a:r>
              <a:rPr lang="zh-CN" altLang="en-US" sz="2800" dirty="0"/>
              <a:t>实现的</a:t>
            </a:r>
            <a:endParaRPr lang="en-US" altLang="zh-CN" sz="2800" dirty="0"/>
          </a:p>
          <a:p>
            <a:pPr marL="514350" indent="-514350">
              <a:buAutoNum type="arabicPeriod" startAt="4"/>
            </a:pPr>
            <a:r>
              <a:rPr lang="en-US" altLang="zh-CN" sz="2800" dirty="0"/>
              <a:t>SVM</a:t>
            </a:r>
            <a:r>
              <a:rPr lang="zh-CN" altLang="en-US" sz="2800" dirty="0"/>
              <a:t>是通过计算样本与多个支持向量的核函数内积加权来实现非线性分类面</a:t>
            </a:r>
            <a:endParaRPr lang="en-US" altLang="zh-CN" sz="2800" dirty="0"/>
          </a:p>
          <a:p>
            <a:pPr marL="514350" indent="-514350">
              <a:buAutoNum type="arabicPeriod" startAt="4"/>
            </a:pPr>
            <a:r>
              <a:rPr lang="zh-CN" altLang="en-US" sz="2800" dirty="0"/>
              <a:t>能够在样本数较少、特征维度高的情况下仍然取得很好的推广能力</a:t>
            </a:r>
            <a:endParaRPr lang="en-US" altLang="zh-CN" sz="2800" dirty="0"/>
          </a:p>
          <a:p>
            <a:pPr marL="514350" indent="-514350">
              <a:buAutoNum type="arabicPeriod" startAt="4"/>
            </a:pPr>
            <a:r>
              <a:rPr lang="zh-CN" altLang="en-US" sz="2800" dirty="0"/>
              <a:t>尽可能结合应用领域的专业知识，选择核函数</a:t>
            </a:r>
            <a:endParaRPr lang="zh-CN" alt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467544" y="404664"/>
            <a:ext cx="5791200" cy="1371600"/>
          </a:xfrm>
          <a:prstGeom prst="rect">
            <a:avLst/>
          </a:prstGeom>
        </p:spPr>
        <p:txBody>
          <a:bodyPr>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altLang="zh-CN" sz="4000"/>
              <a:t>Outline</a:t>
            </a:r>
            <a:endParaRPr lang="zh-CN" altLang="en-US" sz="4000" dirty="0"/>
          </a:p>
        </p:txBody>
      </p:sp>
      <p:sp>
        <p:nvSpPr>
          <p:cNvPr id="3" name="内容占位符 2"/>
          <p:cNvSpPr txBox="1"/>
          <p:nvPr/>
        </p:nvSpPr>
        <p:spPr>
          <a:xfrm>
            <a:off x="539552" y="2492896"/>
            <a:ext cx="7620000" cy="2756520"/>
          </a:xfrm>
          <a:prstGeom prst="rect">
            <a:avLst/>
          </a:prstGeom>
        </p:spPr>
        <p:txBody>
          <a:bodyPr/>
          <a:lstStyle>
            <a:lvl1pPr marL="0" indent="0" algn="l" defTabSz="914400" rtl="0" eaLnBrk="1" latinLnBrk="0" hangingPunct="1">
              <a:spcBef>
                <a:spcPct val="20000"/>
              </a:spcBef>
              <a:spcAft>
                <a:spcPts val="600"/>
              </a:spcAft>
              <a:buFont typeface="Arial" panose="020B0604020202020204"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anose="020B0604020202020204"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zh-CN" altLang="en-US" sz="3600" dirty="0"/>
              <a:t>分段线性判别函数</a:t>
            </a:r>
            <a:r>
              <a:rPr lang="en-US" altLang="zh-CN" sz="3600" dirty="0"/>
              <a:t>(</a:t>
            </a:r>
            <a:r>
              <a:rPr lang="zh-CN" altLang="en-US" sz="3600" dirty="0"/>
              <a:t>自学</a:t>
            </a:r>
            <a:r>
              <a:rPr lang="en-US" altLang="zh-CN" sz="3600" dirty="0"/>
              <a:t>)</a:t>
            </a:r>
            <a:endParaRPr lang="en-US" altLang="zh-CN" sz="3600" dirty="0"/>
          </a:p>
          <a:p>
            <a:pPr marL="342900" indent="-342900">
              <a:buFont typeface="Arial" panose="020B0604020202020204" pitchFamily="34" charset="0"/>
              <a:buChar char="•"/>
            </a:pPr>
            <a:r>
              <a:rPr lang="zh-CN" altLang="en-US" sz="3600" dirty="0">
                <a:solidFill>
                  <a:schemeClr val="bg1">
                    <a:lumMod val="75000"/>
                  </a:schemeClr>
                </a:solidFill>
              </a:rPr>
              <a:t>支持向量机</a:t>
            </a:r>
            <a:r>
              <a:rPr lang="en-US" altLang="zh-CN" sz="3600" dirty="0">
                <a:solidFill>
                  <a:schemeClr val="bg1">
                    <a:lumMod val="75000"/>
                  </a:schemeClr>
                </a:solidFill>
              </a:rPr>
              <a:t>-SVM</a:t>
            </a:r>
            <a:endParaRPr lang="en-US" altLang="zh-CN" sz="3600" dirty="0">
              <a:solidFill>
                <a:schemeClr val="bg1">
                  <a:lumMod val="75000"/>
                </a:schemeClr>
              </a:solidFill>
            </a:endParaRPr>
          </a:p>
          <a:p>
            <a:pPr marL="342900" indent="-342900">
              <a:buFont typeface="Arial" panose="020B0604020202020204" pitchFamily="34" charset="0"/>
              <a:buChar char="•"/>
            </a:pPr>
            <a:r>
              <a:rPr lang="zh-CN" altLang="en-US" sz="3600" dirty="0">
                <a:solidFill>
                  <a:schemeClr val="bg1">
                    <a:lumMod val="75000"/>
                  </a:schemeClr>
                </a:solidFill>
                <a:sym typeface="+mn-ea"/>
              </a:rPr>
              <a:t>感知器和人工神经网络</a:t>
            </a:r>
            <a:endParaRPr lang="en-US" altLang="zh-CN" sz="3600" dirty="0">
              <a:solidFill>
                <a:schemeClr val="bg1">
                  <a:lumMod val="75000"/>
                </a:schemeClr>
              </a:solidFill>
            </a:endParaRPr>
          </a:p>
          <a:p>
            <a:pPr>
              <a:buFont typeface="Arial" panose="020B0604020202020204" pitchFamily="34" charset="0"/>
            </a:pPr>
            <a:endParaRPr lang="en-US" altLang="zh-CN" sz="3600" dirty="0">
              <a:solidFill>
                <a:schemeClr val="bg1">
                  <a:lumMod val="75000"/>
                </a:schemeClr>
              </a:solidFill>
            </a:endParaRPr>
          </a:p>
          <a:p>
            <a:pPr marL="342900" indent="-342900">
              <a:buFont typeface="Arial" panose="020B0604020202020204" pitchFamily="34" charset="0"/>
              <a:buChar char="•"/>
            </a:pPr>
            <a:endParaRPr lang="en-US" altLang="zh-CN" sz="3600" dirty="0">
              <a:solidFill>
                <a:schemeClr val="bg1">
                  <a:lumMod val="75000"/>
                </a:schemeClr>
              </a:solidFill>
            </a:endParaRPr>
          </a:p>
          <a:p>
            <a:pPr marL="342900" indent="-342900">
              <a:buFont typeface="Arial" panose="020B0604020202020204" pitchFamily="34" charset="0"/>
              <a:buChar char="•"/>
            </a:pP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p:cNvSpPr txBox="1"/>
          <p:nvPr/>
        </p:nvSpPr>
        <p:spPr>
          <a:xfrm>
            <a:off x="432656" y="332656"/>
            <a:ext cx="5791200" cy="1371600"/>
          </a:xfrm>
          <a:prstGeom prst="rect">
            <a:avLst/>
          </a:prstGeom>
        </p:spPr>
        <p:txBody>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zh-CN" altLang="en-US" dirty="0"/>
              <a:t>分段线性判别函数</a:t>
            </a:r>
            <a:endParaRPr lang="zh-CN" altLang="en-US" dirty="0"/>
          </a:p>
        </p:txBody>
      </p:sp>
      <p:sp>
        <p:nvSpPr>
          <p:cNvPr id="3" name="文本框 2"/>
          <p:cNvSpPr txBox="1"/>
          <p:nvPr/>
        </p:nvSpPr>
        <p:spPr>
          <a:xfrm>
            <a:off x="337501" y="1753138"/>
            <a:ext cx="7859844" cy="1200329"/>
          </a:xfrm>
          <a:prstGeom prst="rect">
            <a:avLst/>
          </a:prstGeom>
          <a:noFill/>
        </p:spPr>
        <p:txBody>
          <a:bodyPr wrap="none" rtlCol="0">
            <a:spAutoFit/>
          </a:bodyPr>
          <a:lstStyle/>
          <a:p>
            <a:pPr marL="285750" indent="-285750">
              <a:buFont typeface="Arial" panose="020B0604020202020204" pitchFamily="34" charset="0"/>
              <a:buChar char="•"/>
            </a:pPr>
            <a:r>
              <a:rPr lang="zh-CN" altLang="en-US" sz="2400" dirty="0"/>
              <a:t>采用多段线性函数来逼近非线性函数</a:t>
            </a:r>
            <a:endParaRPr lang="en-US" altLang="zh-CN" sz="2400" dirty="0"/>
          </a:p>
          <a:p>
            <a:pPr marL="285750" indent="-285750">
              <a:buFont typeface="Arial" panose="020B0604020202020204" pitchFamily="34" charset="0"/>
              <a:buChar char="•"/>
            </a:pPr>
            <a:r>
              <a:rPr lang="zh-CN" altLang="en-US" sz="2400" dirty="0"/>
              <a:t>如果</a:t>
            </a:r>
            <a:r>
              <a:rPr lang="zh-CN" altLang="en-US" sz="2400" dirty="0">
                <a:solidFill>
                  <a:srgbClr val="FF0000"/>
                </a:solidFill>
              </a:rPr>
              <a:t>两类可以划分为线性可分的若干子类</a:t>
            </a:r>
            <a:r>
              <a:rPr lang="zh-CN" altLang="en-US" sz="2400" dirty="0"/>
              <a:t>，则可以设计</a:t>
            </a:r>
            <a:endParaRPr lang="en-US" altLang="zh-CN" sz="2400" dirty="0"/>
          </a:p>
          <a:p>
            <a:r>
              <a:rPr lang="en-US" altLang="zh-CN" sz="2400" dirty="0"/>
              <a:t>     </a:t>
            </a:r>
            <a:r>
              <a:rPr lang="zh-CN" altLang="en-US" sz="2400" dirty="0"/>
              <a:t>多个线性分类器，实现分段线性分类器</a:t>
            </a:r>
            <a:endParaRPr lang="zh-CN" altLang="en-US" sz="2400" dirty="0"/>
          </a:p>
        </p:txBody>
      </p:sp>
      <p:sp>
        <p:nvSpPr>
          <p:cNvPr id="4" name="任意多边形 5"/>
          <p:cNvSpPr/>
          <p:nvPr/>
        </p:nvSpPr>
        <p:spPr>
          <a:xfrm>
            <a:off x="1845771" y="3509730"/>
            <a:ext cx="1269819" cy="1035698"/>
          </a:xfrm>
          <a:custGeom>
            <a:avLst/>
            <a:gdLst>
              <a:gd name="connsiteX0" fmla="*/ 856 w 1269819"/>
              <a:gd name="connsiteY0" fmla="*/ 317241 h 1035698"/>
              <a:gd name="connsiteX1" fmla="*/ 856 w 1269819"/>
              <a:gd name="connsiteY1" fmla="*/ 317241 h 1035698"/>
              <a:gd name="connsiteX2" fmla="*/ 56839 w 1269819"/>
              <a:gd name="connsiteY2" fmla="*/ 401216 h 1035698"/>
              <a:gd name="connsiteX3" fmla="*/ 84831 w 1269819"/>
              <a:gd name="connsiteY3" fmla="*/ 438539 h 1035698"/>
              <a:gd name="connsiteX4" fmla="*/ 140815 w 1269819"/>
              <a:gd name="connsiteY4" fmla="*/ 550506 h 1035698"/>
              <a:gd name="connsiteX5" fmla="*/ 178137 w 1269819"/>
              <a:gd name="connsiteY5" fmla="*/ 606490 h 1035698"/>
              <a:gd name="connsiteX6" fmla="*/ 215460 w 1269819"/>
              <a:gd name="connsiteY6" fmla="*/ 681135 h 1035698"/>
              <a:gd name="connsiteX7" fmla="*/ 262113 w 1269819"/>
              <a:gd name="connsiteY7" fmla="*/ 737118 h 1035698"/>
              <a:gd name="connsiteX8" fmla="*/ 318096 w 1269819"/>
              <a:gd name="connsiteY8" fmla="*/ 849086 h 1035698"/>
              <a:gd name="connsiteX9" fmla="*/ 336758 w 1269819"/>
              <a:gd name="connsiteY9" fmla="*/ 895739 h 1035698"/>
              <a:gd name="connsiteX10" fmla="*/ 364750 w 1269819"/>
              <a:gd name="connsiteY10" fmla="*/ 923731 h 1035698"/>
              <a:gd name="connsiteX11" fmla="*/ 392741 w 1269819"/>
              <a:gd name="connsiteY11" fmla="*/ 961053 h 1035698"/>
              <a:gd name="connsiteX12" fmla="*/ 467386 w 1269819"/>
              <a:gd name="connsiteY12" fmla="*/ 1017037 h 1035698"/>
              <a:gd name="connsiteX13" fmla="*/ 542031 w 1269819"/>
              <a:gd name="connsiteY13" fmla="*/ 1035698 h 1035698"/>
              <a:gd name="connsiteX14" fmla="*/ 709982 w 1269819"/>
              <a:gd name="connsiteY14" fmla="*/ 1026367 h 1035698"/>
              <a:gd name="connsiteX15" fmla="*/ 821950 w 1269819"/>
              <a:gd name="connsiteY15" fmla="*/ 1007706 h 1035698"/>
              <a:gd name="connsiteX16" fmla="*/ 877933 w 1269819"/>
              <a:gd name="connsiteY16" fmla="*/ 998376 h 1035698"/>
              <a:gd name="connsiteX17" fmla="*/ 924586 w 1269819"/>
              <a:gd name="connsiteY17" fmla="*/ 989045 h 1035698"/>
              <a:gd name="connsiteX18" fmla="*/ 952578 w 1269819"/>
              <a:gd name="connsiteY18" fmla="*/ 970384 h 1035698"/>
              <a:gd name="connsiteX19" fmla="*/ 1017892 w 1269819"/>
              <a:gd name="connsiteY19" fmla="*/ 942392 h 1035698"/>
              <a:gd name="connsiteX20" fmla="*/ 1064545 w 1269819"/>
              <a:gd name="connsiteY20" fmla="*/ 895739 h 1035698"/>
              <a:gd name="connsiteX21" fmla="*/ 1092537 w 1269819"/>
              <a:gd name="connsiteY21" fmla="*/ 830424 h 1035698"/>
              <a:gd name="connsiteX22" fmla="*/ 1139190 w 1269819"/>
              <a:gd name="connsiteY22" fmla="*/ 765110 h 1035698"/>
              <a:gd name="connsiteX23" fmla="*/ 1157852 w 1269819"/>
              <a:gd name="connsiteY23" fmla="*/ 727788 h 1035698"/>
              <a:gd name="connsiteX24" fmla="*/ 1185843 w 1269819"/>
              <a:gd name="connsiteY24" fmla="*/ 709127 h 1035698"/>
              <a:gd name="connsiteX25" fmla="*/ 1223166 w 1269819"/>
              <a:gd name="connsiteY25" fmla="*/ 662473 h 1035698"/>
              <a:gd name="connsiteX26" fmla="*/ 1251158 w 1269819"/>
              <a:gd name="connsiteY26" fmla="*/ 597159 h 1035698"/>
              <a:gd name="connsiteX27" fmla="*/ 1269819 w 1269819"/>
              <a:gd name="connsiteY27" fmla="*/ 559837 h 1035698"/>
              <a:gd name="connsiteX28" fmla="*/ 1260488 w 1269819"/>
              <a:gd name="connsiteY28" fmla="*/ 466531 h 1035698"/>
              <a:gd name="connsiteX29" fmla="*/ 1232496 w 1269819"/>
              <a:gd name="connsiteY29" fmla="*/ 410547 h 1035698"/>
              <a:gd name="connsiteX30" fmla="*/ 1204505 w 1269819"/>
              <a:gd name="connsiteY30" fmla="*/ 373224 h 1035698"/>
              <a:gd name="connsiteX31" fmla="*/ 1185843 w 1269819"/>
              <a:gd name="connsiteY31" fmla="*/ 345233 h 1035698"/>
              <a:gd name="connsiteX32" fmla="*/ 1157852 w 1269819"/>
              <a:gd name="connsiteY32" fmla="*/ 326571 h 1035698"/>
              <a:gd name="connsiteX33" fmla="*/ 1111199 w 1269819"/>
              <a:gd name="connsiteY33" fmla="*/ 270588 h 1035698"/>
              <a:gd name="connsiteX34" fmla="*/ 1083207 w 1269819"/>
              <a:gd name="connsiteY34" fmla="*/ 233265 h 1035698"/>
              <a:gd name="connsiteX35" fmla="*/ 1045884 w 1269819"/>
              <a:gd name="connsiteY35" fmla="*/ 214604 h 1035698"/>
              <a:gd name="connsiteX36" fmla="*/ 1008562 w 1269819"/>
              <a:gd name="connsiteY36" fmla="*/ 186612 h 1035698"/>
              <a:gd name="connsiteX37" fmla="*/ 905925 w 1269819"/>
              <a:gd name="connsiteY37" fmla="*/ 93306 h 1035698"/>
              <a:gd name="connsiteX38" fmla="*/ 868603 w 1269819"/>
              <a:gd name="connsiteY38" fmla="*/ 83976 h 1035698"/>
              <a:gd name="connsiteX39" fmla="*/ 784627 w 1269819"/>
              <a:gd name="connsiteY39" fmla="*/ 55984 h 1035698"/>
              <a:gd name="connsiteX40" fmla="*/ 756635 w 1269819"/>
              <a:gd name="connsiteY40" fmla="*/ 46653 h 1035698"/>
              <a:gd name="connsiteX41" fmla="*/ 681990 w 1269819"/>
              <a:gd name="connsiteY41" fmla="*/ 27992 h 1035698"/>
              <a:gd name="connsiteX42" fmla="*/ 653999 w 1269819"/>
              <a:gd name="connsiteY42" fmla="*/ 18661 h 1035698"/>
              <a:gd name="connsiteX43" fmla="*/ 579354 w 1269819"/>
              <a:gd name="connsiteY43" fmla="*/ 0 h 1035698"/>
              <a:gd name="connsiteX44" fmla="*/ 402072 w 1269819"/>
              <a:gd name="connsiteY44" fmla="*/ 18661 h 1035698"/>
              <a:gd name="connsiteX45" fmla="*/ 364750 w 1269819"/>
              <a:gd name="connsiteY45" fmla="*/ 37322 h 1035698"/>
              <a:gd name="connsiteX46" fmla="*/ 327427 w 1269819"/>
              <a:gd name="connsiteY46" fmla="*/ 46653 h 1035698"/>
              <a:gd name="connsiteX47" fmla="*/ 299435 w 1269819"/>
              <a:gd name="connsiteY47" fmla="*/ 65314 h 1035698"/>
              <a:gd name="connsiteX48" fmla="*/ 280774 w 1269819"/>
              <a:gd name="connsiteY48" fmla="*/ 93306 h 1035698"/>
              <a:gd name="connsiteX49" fmla="*/ 252782 w 1269819"/>
              <a:gd name="connsiteY49" fmla="*/ 102637 h 1035698"/>
              <a:gd name="connsiteX50" fmla="*/ 224790 w 1269819"/>
              <a:gd name="connsiteY50" fmla="*/ 121298 h 1035698"/>
              <a:gd name="connsiteX51" fmla="*/ 187468 w 1269819"/>
              <a:gd name="connsiteY51" fmla="*/ 130629 h 1035698"/>
              <a:gd name="connsiteX52" fmla="*/ 159476 w 1269819"/>
              <a:gd name="connsiteY52" fmla="*/ 139959 h 1035698"/>
              <a:gd name="connsiteX53" fmla="*/ 131484 w 1269819"/>
              <a:gd name="connsiteY53" fmla="*/ 158620 h 1035698"/>
              <a:gd name="connsiteX54" fmla="*/ 94162 w 1269819"/>
              <a:gd name="connsiteY54" fmla="*/ 205273 h 1035698"/>
              <a:gd name="connsiteX55" fmla="*/ 66170 w 1269819"/>
              <a:gd name="connsiteY55" fmla="*/ 223935 h 1035698"/>
              <a:gd name="connsiteX56" fmla="*/ 47509 w 1269819"/>
              <a:gd name="connsiteY56" fmla="*/ 307910 h 1035698"/>
              <a:gd name="connsiteX57" fmla="*/ 38178 w 1269819"/>
              <a:gd name="connsiteY57" fmla="*/ 335902 h 1035698"/>
              <a:gd name="connsiteX58" fmla="*/ 856 w 1269819"/>
              <a:gd name="connsiteY58" fmla="*/ 317241 h 103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69819" h="1035698">
                <a:moveTo>
                  <a:pt x="856" y="317241"/>
                </a:moveTo>
                <a:lnTo>
                  <a:pt x="856" y="317241"/>
                </a:lnTo>
                <a:cubicBezTo>
                  <a:pt x="19517" y="345233"/>
                  <a:pt x="37690" y="373556"/>
                  <a:pt x="56839" y="401216"/>
                </a:cubicBezTo>
                <a:cubicBezTo>
                  <a:pt x="65691" y="414002"/>
                  <a:pt x="77207" y="424985"/>
                  <a:pt x="84831" y="438539"/>
                </a:cubicBezTo>
                <a:cubicBezTo>
                  <a:pt x="105289" y="474908"/>
                  <a:pt x="117669" y="515786"/>
                  <a:pt x="140815" y="550506"/>
                </a:cubicBezTo>
                <a:cubicBezTo>
                  <a:pt x="153256" y="569167"/>
                  <a:pt x="167010" y="587017"/>
                  <a:pt x="178137" y="606490"/>
                </a:cubicBezTo>
                <a:cubicBezTo>
                  <a:pt x="191939" y="630643"/>
                  <a:pt x="200417" y="657735"/>
                  <a:pt x="215460" y="681135"/>
                </a:cubicBezTo>
                <a:cubicBezTo>
                  <a:pt x="228596" y="701568"/>
                  <a:pt x="249446" y="716391"/>
                  <a:pt x="262113" y="737118"/>
                </a:cubicBezTo>
                <a:cubicBezTo>
                  <a:pt x="283872" y="772724"/>
                  <a:pt x="302598" y="810343"/>
                  <a:pt x="318096" y="849086"/>
                </a:cubicBezTo>
                <a:cubicBezTo>
                  <a:pt x="324317" y="864637"/>
                  <a:pt x="327881" y="881536"/>
                  <a:pt x="336758" y="895739"/>
                </a:cubicBezTo>
                <a:cubicBezTo>
                  <a:pt x="343752" y="906929"/>
                  <a:pt x="356162" y="913712"/>
                  <a:pt x="364750" y="923731"/>
                </a:cubicBezTo>
                <a:cubicBezTo>
                  <a:pt x="374870" y="935538"/>
                  <a:pt x="382786" y="949107"/>
                  <a:pt x="392741" y="961053"/>
                </a:cubicBezTo>
                <a:cubicBezTo>
                  <a:pt x="409102" y="980686"/>
                  <a:pt x="450382" y="1012786"/>
                  <a:pt x="467386" y="1017037"/>
                </a:cubicBezTo>
                <a:lnTo>
                  <a:pt x="542031" y="1035698"/>
                </a:lnTo>
                <a:cubicBezTo>
                  <a:pt x="598015" y="1032588"/>
                  <a:pt x="654077" y="1030667"/>
                  <a:pt x="709982" y="1026367"/>
                </a:cubicBezTo>
                <a:cubicBezTo>
                  <a:pt x="812209" y="1018503"/>
                  <a:pt x="752702" y="1021555"/>
                  <a:pt x="821950" y="1007706"/>
                </a:cubicBezTo>
                <a:cubicBezTo>
                  <a:pt x="840501" y="1003996"/>
                  <a:pt x="859320" y="1001760"/>
                  <a:pt x="877933" y="998376"/>
                </a:cubicBezTo>
                <a:cubicBezTo>
                  <a:pt x="893536" y="995539"/>
                  <a:pt x="909035" y="992155"/>
                  <a:pt x="924586" y="989045"/>
                </a:cubicBezTo>
                <a:cubicBezTo>
                  <a:pt x="933917" y="982825"/>
                  <a:pt x="942271" y="974801"/>
                  <a:pt x="952578" y="970384"/>
                </a:cubicBezTo>
                <a:cubicBezTo>
                  <a:pt x="999428" y="950306"/>
                  <a:pt x="980413" y="975186"/>
                  <a:pt x="1017892" y="942392"/>
                </a:cubicBezTo>
                <a:cubicBezTo>
                  <a:pt x="1034443" y="927910"/>
                  <a:pt x="1064545" y="895739"/>
                  <a:pt x="1064545" y="895739"/>
                </a:cubicBezTo>
                <a:cubicBezTo>
                  <a:pt x="1075012" y="864338"/>
                  <a:pt x="1074091" y="862703"/>
                  <a:pt x="1092537" y="830424"/>
                </a:cubicBezTo>
                <a:cubicBezTo>
                  <a:pt x="1118830" y="784411"/>
                  <a:pt x="1105851" y="818453"/>
                  <a:pt x="1139190" y="765110"/>
                </a:cubicBezTo>
                <a:cubicBezTo>
                  <a:pt x="1146562" y="753315"/>
                  <a:pt x="1148947" y="738473"/>
                  <a:pt x="1157852" y="727788"/>
                </a:cubicBezTo>
                <a:cubicBezTo>
                  <a:pt x="1165031" y="719173"/>
                  <a:pt x="1177914" y="717056"/>
                  <a:pt x="1185843" y="709127"/>
                </a:cubicBezTo>
                <a:cubicBezTo>
                  <a:pt x="1199925" y="695045"/>
                  <a:pt x="1212119" y="679044"/>
                  <a:pt x="1223166" y="662473"/>
                </a:cubicBezTo>
                <a:cubicBezTo>
                  <a:pt x="1247921" y="625341"/>
                  <a:pt x="1236230" y="631991"/>
                  <a:pt x="1251158" y="597159"/>
                </a:cubicBezTo>
                <a:cubicBezTo>
                  <a:pt x="1256637" y="584375"/>
                  <a:pt x="1263599" y="572278"/>
                  <a:pt x="1269819" y="559837"/>
                </a:cubicBezTo>
                <a:cubicBezTo>
                  <a:pt x="1266709" y="528735"/>
                  <a:pt x="1265241" y="497425"/>
                  <a:pt x="1260488" y="466531"/>
                </a:cubicBezTo>
                <a:cubicBezTo>
                  <a:pt x="1256862" y="442965"/>
                  <a:pt x="1246066" y="429546"/>
                  <a:pt x="1232496" y="410547"/>
                </a:cubicBezTo>
                <a:cubicBezTo>
                  <a:pt x="1223457" y="397893"/>
                  <a:pt x="1213544" y="385878"/>
                  <a:pt x="1204505" y="373224"/>
                </a:cubicBezTo>
                <a:cubicBezTo>
                  <a:pt x="1197987" y="364099"/>
                  <a:pt x="1193772" y="353162"/>
                  <a:pt x="1185843" y="345233"/>
                </a:cubicBezTo>
                <a:cubicBezTo>
                  <a:pt x="1177914" y="337304"/>
                  <a:pt x="1167182" y="332792"/>
                  <a:pt x="1157852" y="326571"/>
                </a:cubicBezTo>
                <a:cubicBezTo>
                  <a:pt x="1116602" y="264700"/>
                  <a:pt x="1165086" y="333457"/>
                  <a:pt x="1111199" y="270588"/>
                </a:cubicBezTo>
                <a:cubicBezTo>
                  <a:pt x="1101079" y="258781"/>
                  <a:pt x="1095014" y="243386"/>
                  <a:pt x="1083207" y="233265"/>
                </a:cubicBezTo>
                <a:cubicBezTo>
                  <a:pt x="1072646" y="224213"/>
                  <a:pt x="1057679" y="221976"/>
                  <a:pt x="1045884" y="214604"/>
                </a:cubicBezTo>
                <a:cubicBezTo>
                  <a:pt x="1032697" y="206362"/>
                  <a:pt x="1020025" y="197120"/>
                  <a:pt x="1008562" y="186612"/>
                </a:cubicBezTo>
                <a:cubicBezTo>
                  <a:pt x="999549" y="178350"/>
                  <a:pt x="939752" y="107803"/>
                  <a:pt x="905925" y="93306"/>
                </a:cubicBezTo>
                <a:cubicBezTo>
                  <a:pt x="894138" y="88255"/>
                  <a:pt x="881044" y="87086"/>
                  <a:pt x="868603" y="83976"/>
                </a:cubicBezTo>
                <a:cubicBezTo>
                  <a:pt x="819902" y="51507"/>
                  <a:pt x="860054" y="72745"/>
                  <a:pt x="784627" y="55984"/>
                </a:cubicBezTo>
                <a:cubicBezTo>
                  <a:pt x="775026" y="53850"/>
                  <a:pt x="766124" y="49241"/>
                  <a:pt x="756635" y="46653"/>
                </a:cubicBezTo>
                <a:cubicBezTo>
                  <a:pt x="731891" y="39905"/>
                  <a:pt x="706321" y="36103"/>
                  <a:pt x="681990" y="27992"/>
                </a:cubicBezTo>
                <a:cubicBezTo>
                  <a:pt x="672660" y="24882"/>
                  <a:pt x="663540" y="21046"/>
                  <a:pt x="653999" y="18661"/>
                </a:cubicBezTo>
                <a:lnTo>
                  <a:pt x="579354" y="0"/>
                </a:lnTo>
                <a:cubicBezTo>
                  <a:pt x="562175" y="1322"/>
                  <a:pt x="440682" y="7078"/>
                  <a:pt x="402072" y="18661"/>
                </a:cubicBezTo>
                <a:cubicBezTo>
                  <a:pt x="388749" y="22658"/>
                  <a:pt x="377773" y="32438"/>
                  <a:pt x="364750" y="37322"/>
                </a:cubicBezTo>
                <a:cubicBezTo>
                  <a:pt x="352743" y="41825"/>
                  <a:pt x="339868" y="43543"/>
                  <a:pt x="327427" y="46653"/>
                </a:cubicBezTo>
                <a:cubicBezTo>
                  <a:pt x="318096" y="52873"/>
                  <a:pt x="307364" y="57385"/>
                  <a:pt x="299435" y="65314"/>
                </a:cubicBezTo>
                <a:cubicBezTo>
                  <a:pt x="291506" y="73243"/>
                  <a:pt x="289531" y="86301"/>
                  <a:pt x="280774" y="93306"/>
                </a:cubicBezTo>
                <a:cubicBezTo>
                  <a:pt x="273094" y="99450"/>
                  <a:pt x="261579" y="98238"/>
                  <a:pt x="252782" y="102637"/>
                </a:cubicBezTo>
                <a:cubicBezTo>
                  <a:pt x="242752" y="107652"/>
                  <a:pt x="235097" y="116881"/>
                  <a:pt x="224790" y="121298"/>
                </a:cubicBezTo>
                <a:cubicBezTo>
                  <a:pt x="213003" y="126350"/>
                  <a:pt x="199798" y="127106"/>
                  <a:pt x="187468" y="130629"/>
                </a:cubicBezTo>
                <a:cubicBezTo>
                  <a:pt x="178011" y="133331"/>
                  <a:pt x="168807" y="136849"/>
                  <a:pt x="159476" y="139959"/>
                </a:cubicBezTo>
                <a:cubicBezTo>
                  <a:pt x="150145" y="146179"/>
                  <a:pt x="140241" y="151615"/>
                  <a:pt x="131484" y="158620"/>
                </a:cubicBezTo>
                <a:cubicBezTo>
                  <a:pt x="85321" y="195551"/>
                  <a:pt x="142652" y="156783"/>
                  <a:pt x="94162" y="205273"/>
                </a:cubicBezTo>
                <a:cubicBezTo>
                  <a:pt x="86232" y="213203"/>
                  <a:pt x="75501" y="217714"/>
                  <a:pt x="66170" y="223935"/>
                </a:cubicBezTo>
                <a:cubicBezTo>
                  <a:pt x="45165" y="286949"/>
                  <a:pt x="69404" y="209382"/>
                  <a:pt x="47509" y="307910"/>
                </a:cubicBezTo>
                <a:cubicBezTo>
                  <a:pt x="45375" y="317511"/>
                  <a:pt x="45133" y="328947"/>
                  <a:pt x="38178" y="335902"/>
                </a:cubicBezTo>
                <a:cubicBezTo>
                  <a:pt x="-19468" y="393548"/>
                  <a:pt x="7076" y="320351"/>
                  <a:pt x="856" y="317241"/>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6"/>
          <p:cNvSpPr/>
          <p:nvPr/>
        </p:nvSpPr>
        <p:spPr>
          <a:xfrm>
            <a:off x="4543174" y="3491069"/>
            <a:ext cx="989045" cy="1110552"/>
          </a:xfrm>
          <a:custGeom>
            <a:avLst/>
            <a:gdLst>
              <a:gd name="connsiteX0" fmla="*/ 597159 w 989045"/>
              <a:gd name="connsiteY0" fmla="*/ 9330 h 1110552"/>
              <a:gd name="connsiteX1" fmla="*/ 597159 w 989045"/>
              <a:gd name="connsiteY1" fmla="*/ 9330 h 1110552"/>
              <a:gd name="connsiteX2" fmla="*/ 438538 w 989045"/>
              <a:gd name="connsiteY2" fmla="*/ 18661 h 1110552"/>
              <a:gd name="connsiteX3" fmla="*/ 410547 w 989045"/>
              <a:gd name="connsiteY3" fmla="*/ 46653 h 1110552"/>
              <a:gd name="connsiteX4" fmla="*/ 363893 w 989045"/>
              <a:gd name="connsiteY4" fmla="*/ 65314 h 1110552"/>
              <a:gd name="connsiteX5" fmla="*/ 195942 w 989045"/>
              <a:gd name="connsiteY5" fmla="*/ 121298 h 1110552"/>
              <a:gd name="connsiteX6" fmla="*/ 130628 w 989045"/>
              <a:gd name="connsiteY6" fmla="*/ 139959 h 1110552"/>
              <a:gd name="connsiteX7" fmla="*/ 102636 w 989045"/>
              <a:gd name="connsiteY7" fmla="*/ 149290 h 1110552"/>
              <a:gd name="connsiteX8" fmla="*/ 65314 w 989045"/>
              <a:gd name="connsiteY8" fmla="*/ 167951 h 1110552"/>
              <a:gd name="connsiteX9" fmla="*/ 27991 w 989045"/>
              <a:gd name="connsiteY9" fmla="*/ 223934 h 1110552"/>
              <a:gd name="connsiteX10" fmla="*/ 18661 w 989045"/>
              <a:gd name="connsiteY10" fmla="*/ 261257 h 1110552"/>
              <a:gd name="connsiteX11" fmla="*/ 0 w 989045"/>
              <a:gd name="connsiteY11" fmla="*/ 326571 h 1110552"/>
              <a:gd name="connsiteX12" fmla="*/ 9330 w 989045"/>
              <a:gd name="connsiteY12" fmla="*/ 587828 h 1110552"/>
              <a:gd name="connsiteX13" fmla="*/ 27991 w 989045"/>
              <a:gd name="connsiteY13" fmla="*/ 625151 h 1110552"/>
              <a:gd name="connsiteX14" fmla="*/ 37322 w 989045"/>
              <a:gd name="connsiteY14" fmla="*/ 671804 h 1110552"/>
              <a:gd name="connsiteX15" fmla="*/ 55983 w 989045"/>
              <a:gd name="connsiteY15" fmla="*/ 709126 h 1110552"/>
              <a:gd name="connsiteX16" fmla="*/ 74645 w 989045"/>
              <a:gd name="connsiteY16" fmla="*/ 755779 h 1110552"/>
              <a:gd name="connsiteX17" fmla="*/ 102636 w 989045"/>
              <a:gd name="connsiteY17" fmla="*/ 783771 h 1110552"/>
              <a:gd name="connsiteX18" fmla="*/ 121298 w 989045"/>
              <a:gd name="connsiteY18" fmla="*/ 811763 h 1110552"/>
              <a:gd name="connsiteX19" fmla="*/ 158620 w 989045"/>
              <a:gd name="connsiteY19" fmla="*/ 867747 h 1110552"/>
              <a:gd name="connsiteX20" fmla="*/ 195942 w 989045"/>
              <a:gd name="connsiteY20" fmla="*/ 914400 h 1110552"/>
              <a:gd name="connsiteX21" fmla="*/ 261257 w 989045"/>
              <a:gd name="connsiteY21" fmla="*/ 970383 h 1110552"/>
              <a:gd name="connsiteX22" fmla="*/ 317240 w 989045"/>
              <a:gd name="connsiteY22" fmla="*/ 1017037 h 1110552"/>
              <a:gd name="connsiteX23" fmla="*/ 345232 w 989045"/>
              <a:gd name="connsiteY23" fmla="*/ 1026367 h 1110552"/>
              <a:gd name="connsiteX24" fmla="*/ 419877 w 989045"/>
              <a:gd name="connsiteY24" fmla="*/ 1054359 h 1110552"/>
              <a:gd name="connsiteX25" fmla="*/ 503853 w 989045"/>
              <a:gd name="connsiteY25" fmla="*/ 1082351 h 1110552"/>
              <a:gd name="connsiteX26" fmla="*/ 541175 w 989045"/>
              <a:gd name="connsiteY26" fmla="*/ 1101012 h 1110552"/>
              <a:gd name="connsiteX27" fmla="*/ 783771 w 989045"/>
              <a:gd name="connsiteY27" fmla="*/ 1101012 h 1110552"/>
              <a:gd name="connsiteX28" fmla="*/ 821093 w 989045"/>
              <a:gd name="connsiteY28" fmla="*/ 1091681 h 1110552"/>
              <a:gd name="connsiteX29" fmla="*/ 849085 w 989045"/>
              <a:gd name="connsiteY29" fmla="*/ 1082351 h 1110552"/>
              <a:gd name="connsiteX30" fmla="*/ 905069 w 989045"/>
              <a:gd name="connsiteY30" fmla="*/ 1073020 h 1110552"/>
              <a:gd name="connsiteX31" fmla="*/ 933061 w 989045"/>
              <a:gd name="connsiteY31" fmla="*/ 1054359 h 1110552"/>
              <a:gd name="connsiteX32" fmla="*/ 961053 w 989045"/>
              <a:gd name="connsiteY32" fmla="*/ 951722 h 1110552"/>
              <a:gd name="connsiteX33" fmla="*/ 989045 w 989045"/>
              <a:gd name="connsiteY33" fmla="*/ 727788 h 1110552"/>
              <a:gd name="connsiteX34" fmla="*/ 979714 w 989045"/>
              <a:gd name="connsiteY34" fmla="*/ 578498 h 1110552"/>
              <a:gd name="connsiteX35" fmla="*/ 970383 w 989045"/>
              <a:gd name="connsiteY35" fmla="*/ 550506 h 1110552"/>
              <a:gd name="connsiteX36" fmla="*/ 961053 w 989045"/>
              <a:gd name="connsiteY36" fmla="*/ 513183 h 1110552"/>
              <a:gd name="connsiteX37" fmla="*/ 951722 w 989045"/>
              <a:gd name="connsiteY37" fmla="*/ 447869 h 1110552"/>
              <a:gd name="connsiteX38" fmla="*/ 933061 w 989045"/>
              <a:gd name="connsiteY38" fmla="*/ 419877 h 1110552"/>
              <a:gd name="connsiteX39" fmla="*/ 923730 w 989045"/>
              <a:gd name="connsiteY39" fmla="*/ 391885 h 1110552"/>
              <a:gd name="connsiteX40" fmla="*/ 858416 w 989045"/>
              <a:gd name="connsiteY40" fmla="*/ 317241 h 1110552"/>
              <a:gd name="connsiteX41" fmla="*/ 839755 w 989045"/>
              <a:gd name="connsiteY41" fmla="*/ 298579 h 1110552"/>
              <a:gd name="connsiteX42" fmla="*/ 811763 w 989045"/>
              <a:gd name="connsiteY42" fmla="*/ 289249 h 1110552"/>
              <a:gd name="connsiteX43" fmla="*/ 765110 w 989045"/>
              <a:gd name="connsiteY43" fmla="*/ 251926 h 1110552"/>
              <a:gd name="connsiteX44" fmla="*/ 746449 w 989045"/>
              <a:gd name="connsiteY44" fmla="*/ 223934 h 1110552"/>
              <a:gd name="connsiteX45" fmla="*/ 699796 w 989045"/>
              <a:gd name="connsiteY45" fmla="*/ 186612 h 1110552"/>
              <a:gd name="connsiteX46" fmla="*/ 681134 w 989045"/>
              <a:gd name="connsiteY46" fmla="*/ 167951 h 1110552"/>
              <a:gd name="connsiteX47" fmla="*/ 653142 w 989045"/>
              <a:gd name="connsiteY47" fmla="*/ 158620 h 1110552"/>
              <a:gd name="connsiteX48" fmla="*/ 606489 w 989045"/>
              <a:gd name="connsiteY48" fmla="*/ 121298 h 1110552"/>
              <a:gd name="connsiteX49" fmla="*/ 587828 w 989045"/>
              <a:gd name="connsiteY49" fmla="*/ 93306 h 1110552"/>
              <a:gd name="connsiteX50" fmla="*/ 597159 w 989045"/>
              <a:gd name="connsiteY50" fmla="*/ 933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989045" h="1110552">
                <a:moveTo>
                  <a:pt x="597159" y="9330"/>
                </a:moveTo>
                <a:lnTo>
                  <a:pt x="597159" y="9330"/>
                </a:lnTo>
                <a:cubicBezTo>
                  <a:pt x="528185" y="1667"/>
                  <a:pt x="503632" y="-10928"/>
                  <a:pt x="438538" y="18661"/>
                </a:cubicBezTo>
                <a:cubicBezTo>
                  <a:pt x="426525" y="24121"/>
                  <a:pt x="421737" y="39660"/>
                  <a:pt x="410547" y="46653"/>
                </a:cubicBezTo>
                <a:cubicBezTo>
                  <a:pt x="396344" y="55530"/>
                  <a:pt x="379713" y="59812"/>
                  <a:pt x="363893" y="65314"/>
                </a:cubicBezTo>
                <a:cubicBezTo>
                  <a:pt x="308156" y="84701"/>
                  <a:pt x="252683" y="105086"/>
                  <a:pt x="195942" y="121298"/>
                </a:cubicBezTo>
                <a:lnTo>
                  <a:pt x="130628" y="139959"/>
                </a:lnTo>
                <a:cubicBezTo>
                  <a:pt x="121207" y="142785"/>
                  <a:pt x="111676" y="145416"/>
                  <a:pt x="102636" y="149290"/>
                </a:cubicBezTo>
                <a:cubicBezTo>
                  <a:pt x="89852" y="154769"/>
                  <a:pt x="77755" y="161731"/>
                  <a:pt x="65314" y="167951"/>
                </a:cubicBezTo>
                <a:cubicBezTo>
                  <a:pt x="52873" y="186612"/>
                  <a:pt x="38021" y="203874"/>
                  <a:pt x="27991" y="223934"/>
                </a:cubicBezTo>
                <a:cubicBezTo>
                  <a:pt x="22256" y="235404"/>
                  <a:pt x="22035" y="248885"/>
                  <a:pt x="18661" y="261257"/>
                </a:cubicBezTo>
                <a:cubicBezTo>
                  <a:pt x="12704" y="283102"/>
                  <a:pt x="6220" y="304800"/>
                  <a:pt x="0" y="326571"/>
                </a:cubicBezTo>
                <a:cubicBezTo>
                  <a:pt x="3110" y="413657"/>
                  <a:pt x="1196" y="501067"/>
                  <a:pt x="9330" y="587828"/>
                </a:cubicBezTo>
                <a:cubicBezTo>
                  <a:pt x="10628" y="601677"/>
                  <a:pt x="23592" y="611955"/>
                  <a:pt x="27991" y="625151"/>
                </a:cubicBezTo>
                <a:cubicBezTo>
                  <a:pt x="33006" y="640196"/>
                  <a:pt x="32307" y="656759"/>
                  <a:pt x="37322" y="671804"/>
                </a:cubicBezTo>
                <a:cubicBezTo>
                  <a:pt x="41720" y="684999"/>
                  <a:pt x="50334" y="696416"/>
                  <a:pt x="55983" y="709126"/>
                </a:cubicBezTo>
                <a:cubicBezTo>
                  <a:pt x="62786" y="724431"/>
                  <a:pt x="65768" y="741576"/>
                  <a:pt x="74645" y="755779"/>
                </a:cubicBezTo>
                <a:cubicBezTo>
                  <a:pt x="81638" y="766969"/>
                  <a:pt x="94189" y="773634"/>
                  <a:pt x="102636" y="783771"/>
                </a:cubicBezTo>
                <a:cubicBezTo>
                  <a:pt x="109815" y="792386"/>
                  <a:pt x="115077" y="802432"/>
                  <a:pt x="121298" y="811763"/>
                </a:cubicBezTo>
                <a:cubicBezTo>
                  <a:pt x="138259" y="879612"/>
                  <a:pt x="115663" y="824789"/>
                  <a:pt x="158620" y="867747"/>
                </a:cubicBezTo>
                <a:cubicBezTo>
                  <a:pt x="172702" y="881829"/>
                  <a:pt x="182981" y="899280"/>
                  <a:pt x="195942" y="914400"/>
                </a:cubicBezTo>
                <a:cubicBezTo>
                  <a:pt x="215416" y="937119"/>
                  <a:pt x="237777" y="950257"/>
                  <a:pt x="261257" y="970383"/>
                </a:cubicBezTo>
                <a:cubicBezTo>
                  <a:pt x="290062" y="995073"/>
                  <a:pt x="274387" y="992550"/>
                  <a:pt x="317240" y="1017037"/>
                </a:cubicBezTo>
                <a:cubicBezTo>
                  <a:pt x="325779" y="1021917"/>
                  <a:pt x="335901" y="1023257"/>
                  <a:pt x="345232" y="1026367"/>
                </a:cubicBezTo>
                <a:cubicBezTo>
                  <a:pt x="402725" y="1064695"/>
                  <a:pt x="339169" y="1027456"/>
                  <a:pt x="419877" y="1054359"/>
                </a:cubicBezTo>
                <a:cubicBezTo>
                  <a:pt x="535769" y="1092990"/>
                  <a:pt x="370153" y="1055610"/>
                  <a:pt x="503853" y="1082351"/>
                </a:cubicBezTo>
                <a:cubicBezTo>
                  <a:pt x="516294" y="1088571"/>
                  <a:pt x="527681" y="1097639"/>
                  <a:pt x="541175" y="1101012"/>
                </a:cubicBezTo>
                <a:cubicBezTo>
                  <a:pt x="618162" y="1120259"/>
                  <a:pt x="709955" y="1105113"/>
                  <a:pt x="783771" y="1101012"/>
                </a:cubicBezTo>
                <a:cubicBezTo>
                  <a:pt x="796212" y="1097902"/>
                  <a:pt x="808763" y="1095204"/>
                  <a:pt x="821093" y="1091681"/>
                </a:cubicBezTo>
                <a:cubicBezTo>
                  <a:pt x="830550" y="1088979"/>
                  <a:pt x="839484" y="1084485"/>
                  <a:pt x="849085" y="1082351"/>
                </a:cubicBezTo>
                <a:cubicBezTo>
                  <a:pt x="867553" y="1078247"/>
                  <a:pt x="886408" y="1076130"/>
                  <a:pt x="905069" y="1073020"/>
                </a:cubicBezTo>
                <a:cubicBezTo>
                  <a:pt x="914400" y="1066800"/>
                  <a:pt x="927118" y="1063868"/>
                  <a:pt x="933061" y="1054359"/>
                </a:cubicBezTo>
                <a:cubicBezTo>
                  <a:pt x="944082" y="1036726"/>
                  <a:pt x="958067" y="974615"/>
                  <a:pt x="961053" y="951722"/>
                </a:cubicBezTo>
                <a:cubicBezTo>
                  <a:pt x="998402" y="665378"/>
                  <a:pt x="964878" y="872781"/>
                  <a:pt x="989045" y="727788"/>
                </a:cubicBezTo>
                <a:cubicBezTo>
                  <a:pt x="985935" y="678025"/>
                  <a:pt x="984934" y="628084"/>
                  <a:pt x="979714" y="578498"/>
                </a:cubicBezTo>
                <a:cubicBezTo>
                  <a:pt x="978684" y="568717"/>
                  <a:pt x="973085" y="559963"/>
                  <a:pt x="970383" y="550506"/>
                </a:cubicBezTo>
                <a:cubicBezTo>
                  <a:pt x="966860" y="538176"/>
                  <a:pt x="963347" y="525800"/>
                  <a:pt x="961053" y="513183"/>
                </a:cubicBezTo>
                <a:cubicBezTo>
                  <a:pt x="957119" y="491545"/>
                  <a:pt x="958042" y="468934"/>
                  <a:pt x="951722" y="447869"/>
                </a:cubicBezTo>
                <a:cubicBezTo>
                  <a:pt x="948500" y="437128"/>
                  <a:pt x="938076" y="429907"/>
                  <a:pt x="933061" y="419877"/>
                </a:cubicBezTo>
                <a:cubicBezTo>
                  <a:pt x="928662" y="411080"/>
                  <a:pt x="928129" y="400682"/>
                  <a:pt x="923730" y="391885"/>
                </a:cubicBezTo>
                <a:cubicBezTo>
                  <a:pt x="908300" y="361025"/>
                  <a:pt x="882736" y="341562"/>
                  <a:pt x="858416" y="317241"/>
                </a:cubicBezTo>
                <a:cubicBezTo>
                  <a:pt x="852196" y="311020"/>
                  <a:pt x="848101" y="301361"/>
                  <a:pt x="839755" y="298579"/>
                </a:cubicBezTo>
                <a:lnTo>
                  <a:pt x="811763" y="289249"/>
                </a:lnTo>
                <a:cubicBezTo>
                  <a:pt x="790976" y="275391"/>
                  <a:pt x="780306" y="270922"/>
                  <a:pt x="765110" y="251926"/>
                </a:cubicBezTo>
                <a:cubicBezTo>
                  <a:pt x="758105" y="243169"/>
                  <a:pt x="753454" y="232691"/>
                  <a:pt x="746449" y="223934"/>
                </a:cubicBezTo>
                <a:cubicBezTo>
                  <a:pt x="726426" y="198906"/>
                  <a:pt x="726733" y="208162"/>
                  <a:pt x="699796" y="186612"/>
                </a:cubicBezTo>
                <a:cubicBezTo>
                  <a:pt x="692927" y="181117"/>
                  <a:pt x="688677" y="172477"/>
                  <a:pt x="681134" y="167951"/>
                </a:cubicBezTo>
                <a:cubicBezTo>
                  <a:pt x="672700" y="162891"/>
                  <a:pt x="661939" y="163019"/>
                  <a:pt x="653142" y="158620"/>
                </a:cubicBezTo>
                <a:cubicBezTo>
                  <a:pt x="636979" y="150539"/>
                  <a:pt x="618059" y="135760"/>
                  <a:pt x="606489" y="121298"/>
                </a:cubicBezTo>
                <a:cubicBezTo>
                  <a:pt x="599484" y="112541"/>
                  <a:pt x="589672" y="104367"/>
                  <a:pt x="587828" y="93306"/>
                </a:cubicBezTo>
                <a:cubicBezTo>
                  <a:pt x="583226" y="65695"/>
                  <a:pt x="595604" y="23326"/>
                  <a:pt x="597159" y="9330"/>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7"/>
          <p:cNvSpPr/>
          <p:nvPr/>
        </p:nvSpPr>
        <p:spPr>
          <a:xfrm>
            <a:off x="2910316" y="4386402"/>
            <a:ext cx="1390262" cy="1810139"/>
          </a:xfrm>
          <a:custGeom>
            <a:avLst/>
            <a:gdLst>
              <a:gd name="connsiteX0" fmla="*/ 18662 w 1390262"/>
              <a:gd name="connsiteY0" fmla="*/ 998376 h 1810139"/>
              <a:gd name="connsiteX1" fmla="*/ 18662 w 1390262"/>
              <a:gd name="connsiteY1" fmla="*/ 998376 h 1810139"/>
              <a:gd name="connsiteX2" fmla="*/ 93307 w 1390262"/>
              <a:gd name="connsiteY2" fmla="*/ 942392 h 1810139"/>
              <a:gd name="connsiteX3" fmla="*/ 121298 w 1390262"/>
              <a:gd name="connsiteY3" fmla="*/ 914400 h 1810139"/>
              <a:gd name="connsiteX4" fmla="*/ 149290 w 1390262"/>
              <a:gd name="connsiteY4" fmla="*/ 895739 h 1810139"/>
              <a:gd name="connsiteX5" fmla="*/ 214605 w 1390262"/>
              <a:gd name="connsiteY5" fmla="*/ 821094 h 1810139"/>
              <a:gd name="connsiteX6" fmla="*/ 251927 w 1390262"/>
              <a:gd name="connsiteY6" fmla="*/ 793102 h 1810139"/>
              <a:gd name="connsiteX7" fmla="*/ 317241 w 1390262"/>
              <a:gd name="connsiteY7" fmla="*/ 727788 h 1810139"/>
              <a:gd name="connsiteX8" fmla="*/ 335903 w 1390262"/>
              <a:gd name="connsiteY8" fmla="*/ 709127 h 1810139"/>
              <a:gd name="connsiteX9" fmla="*/ 363894 w 1390262"/>
              <a:gd name="connsiteY9" fmla="*/ 671804 h 1810139"/>
              <a:gd name="connsiteX10" fmla="*/ 401217 w 1390262"/>
              <a:gd name="connsiteY10" fmla="*/ 625151 h 1810139"/>
              <a:gd name="connsiteX11" fmla="*/ 410547 w 1390262"/>
              <a:gd name="connsiteY11" fmla="*/ 597159 h 1810139"/>
              <a:gd name="connsiteX12" fmla="*/ 419878 w 1390262"/>
              <a:gd name="connsiteY12" fmla="*/ 559837 h 1810139"/>
              <a:gd name="connsiteX13" fmla="*/ 438539 w 1390262"/>
              <a:gd name="connsiteY13" fmla="*/ 522515 h 1810139"/>
              <a:gd name="connsiteX14" fmla="*/ 466531 w 1390262"/>
              <a:gd name="connsiteY14" fmla="*/ 466531 h 1810139"/>
              <a:gd name="connsiteX15" fmla="*/ 494523 w 1390262"/>
              <a:gd name="connsiteY15" fmla="*/ 401217 h 1810139"/>
              <a:gd name="connsiteX16" fmla="*/ 513184 w 1390262"/>
              <a:gd name="connsiteY16" fmla="*/ 345233 h 1810139"/>
              <a:gd name="connsiteX17" fmla="*/ 531845 w 1390262"/>
              <a:gd name="connsiteY17" fmla="*/ 298580 h 1810139"/>
              <a:gd name="connsiteX18" fmla="*/ 541176 w 1390262"/>
              <a:gd name="connsiteY18" fmla="*/ 270588 h 1810139"/>
              <a:gd name="connsiteX19" fmla="*/ 578498 w 1390262"/>
              <a:gd name="connsiteY19" fmla="*/ 195943 h 1810139"/>
              <a:gd name="connsiteX20" fmla="*/ 587829 w 1390262"/>
              <a:gd name="connsiteY20" fmla="*/ 167951 h 1810139"/>
              <a:gd name="connsiteX21" fmla="*/ 662474 w 1390262"/>
              <a:gd name="connsiteY21" fmla="*/ 102637 h 1810139"/>
              <a:gd name="connsiteX22" fmla="*/ 690466 w 1390262"/>
              <a:gd name="connsiteY22" fmla="*/ 83976 h 1810139"/>
              <a:gd name="connsiteX23" fmla="*/ 737119 w 1390262"/>
              <a:gd name="connsiteY23" fmla="*/ 46653 h 1810139"/>
              <a:gd name="connsiteX24" fmla="*/ 774441 w 1390262"/>
              <a:gd name="connsiteY24" fmla="*/ 27992 h 1810139"/>
              <a:gd name="connsiteX25" fmla="*/ 858417 w 1390262"/>
              <a:gd name="connsiteY25" fmla="*/ 0 h 1810139"/>
              <a:gd name="connsiteX26" fmla="*/ 933062 w 1390262"/>
              <a:gd name="connsiteY26" fmla="*/ 9331 h 1810139"/>
              <a:gd name="connsiteX27" fmla="*/ 1007707 w 1390262"/>
              <a:gd name="connsiteY27" fmla="*/ 46653 h 1810139"/>
              <a:gd name="connsiteX28" fmla="*/ 1026368 w 1390262"/>
              <a:gd name="connsiteY28" fmla="*/ 65315 h 1810139"/>
              <a:gd name="connsiteX29" fmla="*/ 1063690 w 1390262"/>
              <a:gd name="connsiteY29" fmla="*/ 93306 h 1810139"/>
              <a:gd name="connsiteX30" fmla="*/ 1101013 w 1390262"/>
              <a:gd name="connsiteY30" fmla="*/ 139959 h 1810139"/>
              <a:gd name="connsiteX31" fmla="*/ 1129005 w 1390262"/>
              <a:gd name="connsiteY31" fmla="*/ 149290 h 1810139"/>
              <a:gd name="connsiteX32" fmla="*/ 1166327 w 1390262"/>
              <a:gd name="connsiteY32" fmla="*/ 177282 h 1810139"/>
              <a:gd name="connsiteX33" fmla="*/ 1222311 w 1390262"/>
              <a:gd name="connsiteY33" fmla="*/ 214604 h 1810139"/>
              <a:gd name="connsiteX34" fmla="*/ 1259633 w 1390262"/>
              <a:gd name="connsiteY34" fmla="*/ 289249 h 1810139"/>
              <a:gd name="connsiteX35" fmla="*/ 1296956 w 1390262"/>
              <a:gd name="connsiteY35" fmla="*/ 354564 h 1810139"/>
              <a:gd name="connsiteX36" fmla="*/ 1343609 w 1390262"/>
              <a:gd name="connsiteY36" fmla="*/ 485192 h 1810139"/>
              <a:gd name="connsiteX37" fmla="*/ 1390262 w 1390262"/>
              <a:gd name="connsiteY37" fmla="*/ 653143 h 1810139"/>
              <a:gd name="connsiteX38" fmla="*/ 1380931 w 1390262"/>
              <a:gd name="connsiteY38" fmla="*/ 1045029 h 1810139"/>
              <a:gd name="connsiteX39" fmla="*/ 1371600 w 1390262"/>
              <a:gd name="connsiteY39" fmla="*/ 1101012 h 1810139"/>
              <a:gd name="connsiteX40" fmla="*/ 1343609 w 1390262"/>
              <a:gd name="connsiteY40" fmla="*/ 1184988 h 1810139"/>
              <a:gd name="connsiteX41" fmla="*/ 1334278 w 1390262"/>
              <a:gd name="connsiteY41" fmla="*/ 1222310 h 1810139"/>
              <a:gd name="connsiteX42" fmla="*/ 1296956 w 1390262"/>
              <a:gd name="connsiteY42" fmla="*/ 1259633 h 1810139"/>
              <a:gd name="connsiteX43" fmla="*/ 1287625 w 1390262"/>
              <a:gd name="connsiteY43" fmla="*/ 1287625 h 1810139"/>
              <a:gd name="connsiteX44" fmla="*/ 1203649 w 1390262"/>
              <a:gd name="connsiteY44" fmla="*/ 1371600 h 1810139"/>
              <a:gd name="connsiteX45" fmla="*/ 1147666 w 1390262"/>
              <a:gd name="connsiteY45" fmla="*/ 1427584 h 1810139"/>
              <a:gd name="connsiteX46" fmla="*/ 1119674 w 1390262"/>
              <a:gd name="connsiteY46" fmla="*/ 1455576 h 1810139"/>
              <a:gd name="connsiteX47" fmla="*/ 1063690 w 1390262"/>
              <a:gd name="connsiteY47" fmla="*/ 1502229 h 1810139"/>
              <a:gd name="connsiteX48" fmla="*/ 1035698 w 1390262"/>
              <a:gd name="connsiteY48" fmla="*/ 1520890 h 1810139"/>
              <a:gd name="connsiteX49" fmla="*/ 989045 w 1390262"/>
              <a:gd name="connsiteY49" fmla="*/ 1539551 h 1810139"/>
              <a:gd name="connsiteX50" fmla="*/ 877078 w 1390262"/>
              <a:gd name="connsiteY50" fmla="*/ 1576874 h 1810139"/>
              <a:gd name="connsiteX51" fmla="*/ 774441 w 1390262"/>
              <a:gd name="connsiteY51" fmla="*/ 1623527 h 1810139"/>
              <a:gd name="connsiteX52" fmla="*/ 709127 w 1390262"/>
              <a:gd name="connsiteY52" fmla="*/ 1660849 h 1810139"/>
              <a:gd name="connsiteX53" fmla="*/ 681135 w 1390262"/>
              <a:gd name="connsiteY53" fmla="*/ 1679510 h 1810139"/>
              <a:gd name="connsiteX54" fmla="*/ 625151 w 1390262"/>
              <a:gd name="connsiteY54" fmla="*/ 1698172 h 1810139"/>
              <a:gd name="connsiteX55" fmla="*/ 597160 w 1390262"/>
              <a:gd name="connsiteY55" fmla="*/ 1716833 h 1810139"/>
              <a:gd name="connsiteX56" fmla="*/ 578498 w 1390262"/>
              <a:gd name="connsiteY56" fmla="*/ 1735494 h 1810139"/>
              <a:gd name="connsiteX57" fmla="*/ 513184 w 1390262"/>
              <a:gd name="connsiteY57" fmla="*/ 1754155 h 1810139"/>
              <a:gd name="connsiteX58" fmla="*/ 457200 w 1390262"/>
              <a:gd name="connsiteY58" fmla="*/ 1782147 h 1810139"/>
              <a:gd name="connsiteX59" fmla="*/ 419878 w 1390262"/>
              <a:gd name="connsiteY59" fmla="*/ 1800808 h 1810139"/>
              <a:gd name="connsiteX60" fmla="*/ 391886 w 1390262"/>
              <a:gd name="connsiteY60" fmla="*/ 1810139 h 1810139"/>
              <a:gd name="connsiteX61" fmla="*/ 307911 w 1390262"/>
              <a:gd name="connsiteY61" fmla="*/ 1800808 h 1810139"/>
              <a:gd name="connsiteX62" fmla="*/ 233266 w 1390262"/>
              <a:gd name="connsiteY62" fmla="*/ 1772817 h 1810139"/>
              <a:gd name="connsiteX63" fmla="*/ 149290 w 1390262"/>
              <a:gd name="connsiteY63" fmla="*/ 1744825 h 1810139"/>
              <a:gd name="connsiteX64" fmla="*/ 93307 w 1390262"/>
              <a:gd name="connsiteY64" fmla="*/ 1688841 h 1810139"/>
              <a:gd name="connsiteX65" fmla="*/ 55984 w 1390262"/>
              <a:gd name="connsiteY65" fmla="*/ 1632857 h 1810139"/>
              <a:gd name="connsiteX66" fmla="*/ 46654 w 1390262"/>
              <a:gd name="connsiteY66" fmla="*/ 1604866 h 1810139"/>
              <a:gd name="connsiteX67" fmla="*/ 27992 w 1390262"/>
              <a:gd name="connsiteY67" fmla="*/ 1586204 h 1810139"/>
              <a:gd name="connsiteX68" fmla="*/ 18662 w 1390262"/>
              <a:gd name="connsiteY68" fmla="*/ 1539551 h 1810139"/>
              <a:gd name="connsiteX69" fmla="*/ 9331 w 1390262"/>
              <a:gd name="connsiteY69" fmla="*/ 1511559 h 1810139"/>
              <a:gd name="connsiteX70" fmla="*/ 0 w 1390262"/>
              <a:gd name="connsiteY70" fmla="*/ 1464906 h 1810139"/>
              <a:gd name="connsiteX71" fmla="*/ 9331 w 1390262"/>
              <a:gd name="connsiteY71" fmla="*/ 1315617 h 1810139"/>
              <a:gd name="connsiteX72" fmla="*/ 46654 w 1390262"/>
              <a:gd name="connsiteY72" fmla="*/ 1222310 h 1810139"/>
              <a:gd name="connsiteX73" fmla="*/ 37323 w 1390262"/>
              <a:gd name="connsiteY73" fmla="*/ 1091682 h 1810139"/>
              <a:gd name="connsiteX74" fmla="*/ 18662 w 1390262"/>
              <a:gd name="connsiteY74" fmla="*/ 998376 h 181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390262" h="1810139">
                <a:moveTo>
                  <a:pt x="18662" y="998376"/>
                </a:moveTo>
                <a:lnTo>
                  <a:pt x="18662" y="998376"/>
                </a:lnTo>
                <a:cubicBezTo>
                  <a:pt x="43544" y="979715"/>
                  <a:pt x="69235" y="962087"/>
                  <a:pt x="93307" y="942392"/>
                </a:cubicBezTo>
                <a:cubicBezTo>
                  <a:pt x="103520" y="934036"/>
                  <a:pt x="111161" y="922847"/>
                  <a:pt x="121298" y="914400"/>
                </a:cubicBezTo>
                <a:cubicBezTo>
                  <a:pt x="129913" y="907221"/>
                  <a:pt x="141360" y="903668"/>
                  <a:pt x="149290" y="895739"/>
                </a:cubicBezTo>
                <a:cubicBezTo>
                  <a:pt x="247941" y="797090"/>
                  <a:pt x="98286" y="922874"/>
                  <a:pt x="214605" y="821094"/>
                </a:cubicBezTo>
                <a:cubicBezTo>
                  <a:pt x="226308" y="810854"/>
                  <a:pt x="240420" y="803563"/>
                  <a:pt x="251927" y="793102"/>
                </a:cubicBezTo>
                <a:cubicBezTo>
                  <a:pt x="274709" y="772391"/>
                  <a:pt x="295470" y="749559"/>
                  <a:pt x="317241" y="727788"/>
                </a:cubicBezTo>
                <a:cubicBezTo>
                  <a:pt x="323462" y="721568"/>
                  <a:pt x="330625" y="716165"/>
                  <a:pt x="335903" y="709127"/>
                </a:cubicBezTo>
                <a:cubicBezTo>
                  <a:pt x="345233" y="696686"/>
                  <a:pt x="353939" y="683751"/>
                  <a:pt x="363894" y="671804"/>
                </a:cubicBezTo>
                <a:cubicBezTo>
                  <a:pt x="408218" y="618615"/>
                  <a:pt x="355072" y="694369"/>
                  <a:pt x="401217" y="625151"/>
                </a:cubicBezTo>
                <a:cubicBezTo>
                  <a:pt x="404327" y="615820"/>
                  <a:pt x="407845" y="606616"/>
                  <a:pt x="410547" y="597159"/>
                </a:cubicBezTo>
                <a:cubicBezTo>
                  <a:pt x="414070" y="584829"/>
                  <a:pt x="415375" y="571844"/>
                  <a:pt x="419878" y="559837"/>
                </a:cubicBezTo>
                <a:cubicBezTo>
                  <a:pt x="424762" y="546814"/>
                  <a:pt x="433060" y="535299"/>
                  <a:pt x="438539" y="522515"/>
                </a:cubicBezTo>
                <a:cubicBezTo>
                  <a:pt x="461717" y="468432"/>
                  <a:pt x="430669" y="520324"/>
                  <a:pt x="466531" y="466531"/>
                </a:cubicBezTo>
                <a:cubicBezTo>
                  <a:pt x="491216" y="367795"/>
                  <a:pt x="457701" y="484067"/>
                  <a:pt x="494523" y="401217"/>
                </a:cubicBezTo>
                <a:cubicBezTo>
                  <a:pt x="502512" y="383242"/>
                  <a:pt x="506462" y="363719"/>
                  <a:pt x="513184" y="345233"/>
                </a:cubicBezTo>
                <a:cubicBezTo>
                  <a:pt x="518908" y="329492"/>
                  <a:pt x="525964" y="314262"/>
                  <a:pt x="531845" y="298580"/>
                </a:cubicBezTo>
                <a:cubicBezTo>
                  <a:pt x="535298" y="289371"/>
                  <a:pt x="537106" y="279542"/>
                  <a:pt x="541176" y="270588"/>
                </a:cubicBezTo>
                <a:cubicBezTo>
                  <a:pt x="552687" y="245263"/>
                  <a:pt x="569701" y="222334"/>
                  <a:pt x="578498" y="195943"/>
                </a:cubicBezTo>
                <a:cubicBezTo>
                  <a:pt x="581608" y="186612"/>
                  <a:pt x="582112" y="175954"/>
                  <a:pt x="587829" y="167951"/>
                </a:cubicBezTo>
                <a:cubicBezTo>
                  <a:pt x="604933" y="144005"/>
                  <a:pt x="638666" y="119642"/>
                  <a:pt x="662474" y="102637"/>
                </a:cubicBezTo>
                <a:cubicBezTo>
                  <a:pt x="671599" y="96119"/>
                  <a:pt x="681495" y="90704"/>
                  <a:pt x="690466" y="83976"/>
                </a:cubicBezTo>
                <a:cubicBezTo>
                  <a:pt x="706398" y="72027"/>
                  <a:pt x="720549" y="57700"/>
                  <a:pt x="737119" y="46653"/>
                </a:cubicBezTo>
                <a:cubicBezTo>
                  <a:pt x="748692" y="38938"/>
                  <a:pt x="761731" y="33641"/>
                  <a:pt x="774441" y="27992"/>
                </a:cubicBezTo>
                <a:cubicBezTo>
                  <a:pt x="819615" y="7915"/>
                  <a:pt x="815094" y="10831"/>
                  <a:pt x="858417" y="0"/>
                </a:cubicBezTo>
                <a:cubicBezTo>
                  <a:pt x="883299" y="3110"/>
                  <a:pt x="908629" y="3693"/>
                  <a:pt x="933062" y="9331"/>
                </a:cubicBezTo>
                <a:cubicBezTo>
                  <a:pt x="958492" y="15199"/>
                  <a:pt x="986960" y="30055"/>
                  <a:pt x="1007707" y="46653"/>
                </a:cubicBezTo>
                <a:cubicBezTo>
                  <a:pt x="1014576" y="52149"/>
                  <a:pt x="1019610" y="59683"/>
                  <a:pt x="1026368" y="65315"/>
                </a:cubicBezTo>
                <a:cubicBezTo>
                  <a:pt x="1038314" y="75270"/>
                  <a:pt x="1051249" y="83976"/>
                  <a:pt x="1063690" y="93306"/>
                </a:cubicBezTo>
                <a:cubicBezTo>
                  <a:pt x="1072167" y="106022"/>
                  <a:pt x="1086238" y="131094"/>
                  <a:pt x="1101013" y="139959"/>
                </a:cubicBezTo>
                <a:cubicBezTo>
                  <a:pt x="1109447" y="145019"/>
                  <a:pt x="1119674" y="146180"/>
                  <a:pt x="1129005" y="149290"/>
                </a:cubicBezTo>
                <a:cubicBezTo>
                  <a:pt x="1141446" y="158621"/>
                  <a:pt x="1153587" y="168364"/>
                  <a:pt x="1166327" y="177282"/>
                </a:cubicBezTo>
                <a:cubicBezTo>
                  <a:pt x="1184701" y="190144"/>
                  <a:pt x="1222311" y="214604"/>
                  <a:pt x="1222311" y="214604"/>
                </a:cubicBezTo>
                <a:cubicBezTo>
                  <a:pt x="1234752" y="239486"/>
                  <a:pt x="1244202" y="266103"/>
                  <a:pt x="1259633" y="289249"/>
                </a:cubicBezTo>
                <a:cubicBezTo>
                  <a:pt x="1275828" y="313542"/>
                  <a:pt x="1285908" y="326155"/>
                  <a:pt x="1296956" y="354564"/>
                </a:cubicBezTo>
                <a:cubicBezTo>
                  <a:pt x="1313714" y="397656"/>
                  <a:pt x="1331696" y="440517"/>
                  <a:pt x="1343609" y="485192"/>
                </a:cubicBezTo>
                <a:cubicBezTo>
                  <a:pt x="1383465" y="634654"/>
                  <a:pt x="1365662" y="579346"/>
                  <a:pt x="1390262" y="653143"/>
                </a:cubicBezTo>
                <a:cubicBezTo>
                  <a:pt x="1387152" y="783772"/>
                  <a:pt x="1386371" y="914477"/>
                  <a:pt x="1380931" y="1045029"/>
                </a:cubicBezTo>
                <a:cubicBezTo>
                  <a:pt x="1380143" y="1063931"/>
                  <a:pt x="1376475" y="1082732"/>
                  <a:pt x="1371600" y="1101012"/>
                </a:cubicBezTo>
                <a:cubicBezTo>
                  <a:pt x="1363997" y="1129522"/>
                  <a:pt x="1350766" y="1156363"/>
                  <a:pt x="1343609" y="1184988"/>
                </a:cubicBezTo>
                <a:cubicBezTo>
                  <a:pt x="1340499" y="1197429"/>
                  <a:pt x="1341074" y="1211436"/>
                  <a:pt x="1334278" y="1222310"/>
                </a:cubicBezTo>
                <a:cubicBezTo>
                  <a:pt x="1324953" y="1237230"/>
                  <a:pt x="1309397" y="1247192"/>
                  <a:pt x="1296956" y="1259633"/>
                </a:cubicBezTo>
                <a:cubicBezTo>
                  <a:pt x="1293846" y="1268964"/>
                  <a:pt x="1293769" y="1279945"/>
                  <a:pt x="1287625" y="1287625"/>
                </a:cubicBezTo>
                <a:cubicBezTo>
                  <a:pt x="1287595" y="1287663"/>
                  <a:pt x="1223653" y="1351596"/>
                  <a:pt x="1203649" y="1371600"/>
                </a:cubicBezTo>
                <a:lnTo>
                  <a:pt x="1147666" y="1427584"/>
                </a:lnTo>
                <a:cubicBezTo>
                  <a:pt x="1138335" y="1436915"/>
                  <a:pt x="1129811" y="1447128"/>
                  <a:pt x="1119674" y="1455576"/>
                </a:cubicBezTo>
                <a:cubicBezTo>
                  <a:pt x="1101013" y="1471127"/>
                  <a:pt x="1082865" y="1487316"/>
                  <a:pt x="1063690" y="1502229"/>
                </a:cubicBezTo>
                <a:cubicBezTo>
                  <a:pt x="1054838" y="1509114"/>
                  <a:pt x="1045728" y="1515875"/>
                  <a:pt x="1035698" y="1520890"/>
                </a:cubicBezTo>
                <a:cubicBezTo>
                  <a:pt x="1020717" y="1528380"/>
                  <a:pt x="1004839" y="1533977"/>
                  <a:pt x="989045" y="1539551"/>
                </a:cubicBezTo>
                <a:cubicBezTo>
                  <a:pt x="951947" y="1552645"/>
                  <a:pt x="912266" y="1559280"/>
                  <a:pt x="877078" y="1576874"/>
                </a:cubicBezTo>
                <a:cubicBezTo>
                  <a:pt x="793636" y="1618594"/>
                  <a:pt x="828824" y="1605399"/>
                  <a:pt x="774441" y="1623527"/>
                </a:cubicBezTo>
                <a:cubicBezTo>
                  <a:pt x="684198" y="1691211"/>
                  <a:pt x="780366" y="1625231"/>
                  <a:pt x="709127" y="1660849"/>
                </a:cubicBezTo>
                <a:cubicBezTo>
                  <a:pt x="699097" y="1665864"/>
                  <a:pt x="691382" y="1674956"/>
                  <a:pt x="681135" y="1679510"/>
                </a:cubicBezTo>
                <a:cubicBezTo>
                  <a:pt x="663160" y="1687499"/>
                  <a:pt x="641518" y="1687260"/>
                  <a:pt x="625151" y="1698172"/>
                </a:cubicBezTo>
                <a:cubicBezTo>
                  <a:pt x="615821" y="1704392"/>
                  <a:pt x="605916" y="1709828"/>
                  <a:pt x="597160" y="1716833"/>
                </a:cubicBezTo>
                <a:cubicBezTo>
                  <a:pt x="590291" y="1722328"/>
                  <a:pt x="586041" y="1730968"/>
                  <a:pt x="578498" y="1735494"/>
                </a:cubicBezTo>
                <a:cubicBezTo>
                  <a:pt x="568933" y="1741233"/>
                  <a:pt x="520161" y="1752411"/>
                  <a:pt x="513184" y="1754155"/>
                </a:cubicBezTo>
                <a:cubicBezTo>
                  <a:pt x="479164" y="1788177"/>
                  <a:pt x="512229" y="1761512"/>
                  <a:pt x="457200" y="1782147"/>
                </a:cubicBezTo>
                <a:cubicBezTo>
                  <a:pt x="444176" y="1787031"/>
                  <a:pt x="432662" y="1795329"/>
                  <a:pt x="419878" y="1800808"/>
                </a:cubicBezTo>
                <a:cubicBezTo>
                  <a:pt x="410838" y="1804682"/>
                  <a:pt x="401217" y="1807029"/>
                  <a:pt x="391886" y="1810139"/>
                </a:cubicBezTo>
                <a:cubicBezTo>
                  <a:pt x="363894" y="1807029"/>
                  <a:pt x="335692" y="1805438"/>
                  <a:pt x="307911" y="1800808"/>
                </a:cubicBezTo>
                <a:cubicBezTo>
                  <a:pt x="294802" y="1798623"/>
                  <a:pt x="236646" y="1773944"/>
                  <a:pt x="233266" y="1772817"/>
                </a:cubicBezTo>
                <a:cubicBezTo>
                  <a:pt x="112731" y="1732639"/>
                  <a:pt x="295309" y="1803232"/>
                  <a:pt x="149290" y="1744825"/>
                </a:cubicBezTo>
                <a:cubicBezTo>
                  <a:pt x="130629" y="1726164"/>
                  <a:pt x="101653" y="1713877"/>
                  <a:pt x="93307" y="1688841"/>
                </a:cubicBezTo>
                <a:cubicBezTo>
                  <a:pt x="79803" y="1648331"/>
                  <a:pt x="90931" y="1667804"/>
                  <a:pt x="55984" y="1632857"/>
                </a:cubicBezTo>
                <a:cubicBezTo>
                  <a:pt x="52874" y="1623527"/>
                  <a:pt x="51714" y="1613299"/>
                  <a:pt x="46654" y="1604866"/>
                </a:cubicBezTo>
                <a:cubicBezTo>
                  <a:pt x="42128" y="1597322"/>
                  <a:pt x="31457" y="1594290"/>
                  <a:pt x="27992" y="1586204"/>
                </a:cubicBezTo>
                <a:cubicBezTo>
                  <a:pt x="21745" y="1571627"/>
                  <a:pt x="22508" y="1554936"/>
                  <a:pt x="18662" y="1539551"/>
                </a:cubicBezTo>
                <a:cubicBezTo>
                  <a:pt x="16277" y="1530009"/>
                  <a:pt x="11717" y="1521101"/>
                  <a:pt x="9331" y="1511559"/>
                </a:cubicBezTo>
                <a:cubicBezTo>
                  <a:pt x="5484" y="1496174"/>
                  <a:pt x="3110" y="1480457"/>
                  <a:pt x="0" y="1464906"/>
                </a:cubicBezTo>
                <a:cubicBezTo>
                  <a:pt x="3110" y="1415143"/>
                  <a:pt x="2594" y="1365020"/>
                  <a:pt x="9331" y="1315617"/>
                </a:cubicBezTo>
                <a:cubicBezTo>
                  <a:pt x="13655" y="1283907"/>
                  <a:pt x="32443" y="1250731"/>
                  <a:pt x="46654" y="1222310"/>
                </a:cubicBezTo>
                <a:cubicBezTo>
                  <a:pt x="43544" y="1178767"/>
                  <a:pt x="41275" y="1135156"/>
                  <a:pt x="37323" y="1091682"/>
                </a:cubicBezTo>
                <a:cubicBezTo>
                  <a:pt x="27220" y="980559"/>
                  <a:pt x="21772" y="1013927"/>
                  <a:pt x="18662" y="998376"/>
                </a:cubicBezTo>
                <a:close/>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 name="直接连接符 6"/>
          <p:cNvCxnSpPr/>
          <p:nvPr/>
        </p:nvCxnSpPr>
        <p:spPr>
          <a:xfrm flipV="1">
            <a:off x="1005451" y="4746442"/>
            <a:ext cx="5688632" cy="3600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2085571" y="3445900"/>
            <a:ext cx="1645536" cy="28127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741932" y="3429000"/>
            <a:ext cx="2088055" cy="2469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任意多边形 15"/>
          <p:cNvSpPr/>
          <p:nvPr/>
        </p:nvSpPr>
        <p:spPr>
          <a:xfrm>
            <a:off x="2425125" y="3955369"/>
            <a:ext cx="2995126" cy="2519265"/>
          </a:xfrm>
          <a:custGeom>
            <a:avLst/>
            <a:gdLst>
              <a:gd name="connsiteX0" fmla="*/ 0 w 2995126"/>
              <a:gd name="connsiteY0" fmla="*/ 2519265 h 2519265"/>
              <a:gd name="connsiteX1" fmla="*/ 55983 w 2995126"/>
              <a:gd name="connsiteY1" fmla="*/ 2444620 h 2519265"/>
              <a:gd name="connsiteX2" fmla="*/ 93306 w 2995126"/>
              <a:gd name="connsiteY2" fmla="*/ 2388636 h 2519265"/>
              <a:gd name="connsiteX3" fmla="*/ 111967 w 2995126"/>
              <a:gd name="connsiteY3" fmla="*/ 2332653 h 2519265"/>
              <a:gd name="connsiteX4" fmla="*/ 149289 w 2995126"/>
              <a:gd name="connsiteY4" fmla="*/ 2276669 h 2519265"/>
              <a:gd name="connsiteX5" fmla="*/ 158620 w 2995126"/>
              <a:gd name="connsiteY5" fmla="*/ 2248677 h 2519265"/>
              <a:gd name="connsiteX6" fmla="*/ 177281 w 2995126"/>
              <a:gd name="connsiteY6" fmla="*/ 2220685 h 2519265"/>
              <a:gd name="connsiteX7" fmla="*/ 205273 w 2995126"/>
              <a:gd name="connsiteY7" fmla="*/ 2174032 h 2519265"/>
              <a:gd name="connsiteX8" fmla="*/ 242596 w 2995126"/>
              <a:gd name="connsiteY8" fmla="*/ 2080726 h 2519265"/>
              <a:gd name="connsiteX9" fmla="*/ 270587 w 2995126"/>
              <a:gd name="connsiteY9" fmla="*/ 2006081 h 2519265"/>
              <a:gd name="connsiteX10" fmla="*/ 298579 w 2995126"/>
              <a:gd name="connsiteY10" fmla="*/ 1931436 h 2519265"/>
              <a:gd name="connsiteX11" fmla="*/ 317240 w 2995126"/>
              <a:gd name="connsiteY11" fmla="*/ 1903445 h 2519265"/>
              <a:gd name="connsiteX12" fmla="*/ 335902 w 2995126"/>
              <a:gd name="connsiteY12" fmla="*/ 1847461 h 2519265"/>
              <a:gd name="connsiteX13" fmla="*/ 345232 w 2995126"/>
              <a:gd name="connsiteY13" fmla="*/ 1819469 h 2519265"/>
              <a:gd name="connsiteX14" fmla="*/ 363894 w 2995126"/>
              <a:gd name="connsiteY14" fmla="*/ 1800808 h 2519265"/>
              <a:gd name="connsiteX15" fmla="*/ 382555 w 2995126"/>
              <a:gd name="connsiteY15" fmla="*/ 1716832 h 2519265"/>
              <a:gd name="connsiteX16" fmla="*/ 401216 w 2995126"/>
              <a:gd name="connsiteY16" fmla="*/ 1642187 h 2519265"/>
              <a:gd name="connsiteX17" fmla="*/ 410547 w 2995126"/>
              <a:gd name="connsiteY17" fmla="*/ 1539551 h 2519265"/>
              <a:gd name="connsiteX18" fmla="*/ 419877 w 2995126"/>
              <a:gd name="connsiteY18" fmla="*/ 1511559 h 2519265"/>
              <a:gd name="connsiteX19" fmla="*/ 429208 w 2995126"/>
              <a:gd name="connsiteY19" fmla="*/ 1418253 h 2519265"/>
              <a:gd name="connsiteX20" fmla="*/ 438538 w 2995126"/>
              <a:gd name="connsiteY20" fmla="*/ 1380930 h 2519265"/>
              <a:gd name="connsiteX21" fmla="*/ 447869 w 2995126"/>
              <a:gd name="connsiteY21" fmla="*/ 1324947 h 2519265"/>
              <a:gd name="connsiteX22" fmla="*/ 457200 w 2995126"/>
              <a:gd name="connsiteY22" fmla="*/ 1296955 h 2519265"/>
              <a:gd name="connsiteX23" fmla="*/ 466530 w 2995126"/>
              <a:gd name="connsiteY23" fmla="*/ 1259632 h 2519265"/>
              <a:gd name="connsiteX24" fmla="*/ 494522 w 2995126"/>
              <a:gd name="connsiteY24" fmla="*/ 1175657 h 2519265"/>
              <a:gd name="connsiteX25" fmla="*/ 503853 w 2995126"/>
              <a:gd name="connsiteY25" fmla="*/ 1147665 h 2519265"/>
              <a:gd name="connsiteX26" fmla="*/ 513183 w 2995126"/>
              <a:gd name="connsiteY26" fmla="*/ 1119673 h 2519265"/>
              <a:gd name="connsiteX27" fmla="*/ 531845 w 2995126"/>
              <a:gd name="connsiteY27" fmla="*/ 1073020 h 2519265"/>
              <a:gd name="connsiteX28" fmla="*/ 569167 w 2995126"/>
              <a:gd name="connsiteY28" fmla="*/ 979714 h 2519265"/>
              <a:gd name="connsiteX29" fmla="*/ 578498 w 2995126"/>
              <a:gd name="connsiteY29" fmla="*/ 933061 h 2519265"/>
              <a:gd name="connsiteX30" fmla="*/ 597159 w 2995126"/>
              <a:gd name="connsiteY30" fmla="*/ 895738 h 2519265"/>
              <a:gd name="connsiteX31" fmla="*/ 606489 w 2995126"/>
              <a:gd name="connsiteY31" fmla="*/ 867747 h 2519265"/>
              <a:gd name="connsiteX32" fmla="*/ 625151 w 2995126"/>
              <a:gd name="connsiteY32" fmla="*/ 830424 h 2519265"/>
              <a:gd name="connsiteX33" fmla="*/ 634481 w 2995126"/>
              <a:gd name="connsiteY33" fmla="*/ 802432 h 2519265"/>
              <a:gd name="connsiteX34" fmla="*/ 653142 w 2995126"/>
              <a:gd name="connsiteY34" fmla="*/ 765110 h 2519265"/>
              <a:gd name="connsiteX35" fmla="*/ 662473 w 2995126"/>
              <a:gd name="connsiteY35" fmla="*/ 727787 h 2519265"/>
              <a:gd name="connsiteX36" fmla="*/ 681134 w 2995126"/>
              <a:gd name="connsiteY36" fmla="*/ 671804 h 2519265"/>
              <a:gd name="connsiteX37" fmla="*/ 718457 w 2995126"/>
              <a:gd name="connsiteY37" fmla="*/ 615820 h 2519265"/>
              <a:gd name="connsiteX38" fmla="*/ 746449 w 2995126"/>
              <a:gd name="connsiteY38" fmla="*/ 550506 h 2519265"/>
              <a:gd name="connsiteX39" fmla="*/ 755779 w 2995126"/>
              <a:gd name="connsiteY39" fmla="*/ 513183 h 2519265"/>
              <a:gd name="connsiteX40" fmla="*/ 774440 w 2995126"/>
              <a:gd name="connsiteY40" fmla="*/ 485191 h 2519265"/>
              <a:gd name="connsiteX41" fmla="*/ 793102 w 2995126"/>
              <a:gd name="connsiteY41" fmla="*/ 447869 h 2519265"/>
              <a:gd name="connsiteX42" fmla="*/ 830424 w 2995126"/>
              <a:gd name="connsiteY42" fmla="*/ 391885 h 2519265"/>
              <a:gd name="connsiteX43" fmla="*/ 849085 w 2995126"/>
              <a:gd name="connsiteY43" fmla="*/ 363894 h 2519265"/>
              <a:gd name="connsiteX44" fmla="*/ 886408 w 2995126"/>
              <a:gd name="connsiteY44" fmla="*/ 289249 h 2519265"/>
              <a:gd name="connsiteX45" fmla="*/ 905069 w 2995126"/>
              <a:gd name="connsiteY45" fmla="*/ 261257 h 2519265"/>
              <a:gd name="connsiteX46" fmla="*/ 951722 w 2995126"/>
              <a:gd name="connsiteY46" fmla="*/ 177281 h 2519265"/>
              <a:gd name="connsiteX47" fmla="*/ 989045 w 2995126"/>
              <a:gd name="connsiteY47" fmla="*/ 139959 h 2519265"/>
              <a:gd name="connsiteX48" fmla="*/ 1035698 w 2995126"/>
              <a:gd name="connsiteY48" fmla="*/ 93306 h 2519265"/>
              <a:gd name="connsiteX49" fmla="*/ 1082351 w 2995126"/>
              <a:gd name="connsiteY49" fmla="*/ 46653 h 2519265"/>
              <a:gd name="connsiteX50" fmla="*/ 1101012 w 2995126"/>
              <a:gd name="connsiteY50" fmla="*/ 27991 h 2519265"/>
              <a:gd name="connsiteX51" fmla="*/ 1156996 w 2995126"/>
              <a:gd name="connsiteY51" fmla="*/ 0 h 2519265"/>
              <a:gd name="connsiteX52" fmla="*/ 1362269 w 2995126"/>
              <a:gd name="connsiteY52" fmla="*/ 9330 h 2519265"/>
              <a:gd name="connsiteX53" fmla="*/ 1390261 w 2995126"/>
              <a:gd name="connsiteY53" fmla="*/ 18661 h 2519265"/>
              <a:gd name="connsiteX54" fmla="*/ 1436914 w 2995126"/>
              <a:gd name="connsiteY54" fmla="*/ 27991 h 2519265"/>
              <a:gd name="connsiteX55" fmla="*/ 1474236 w 2995126"/>
              <a:gd name="connsiteY55" fmla="*/ 46653 h 2519265"/>
              <a:gd name="connsiteX56" fmla="*/ 1502228 w 2995126"/>
              <a:gd name="connsiteY56" fmla="*/ 65314 h 2519265"/>
              <a:gd name="connsiteX57" fmla="*/ 1548881 w 2995126"/>
              <a:gd name="connsiteY57" fmla="*/ 83975 h 2519265"/>
              <a:gd name="connsiteX58" fmla="*/ 1576873 w 2995126"/>
              <a:gd name="connsiteY58" fmla="*/ 102636 h 2519265"/>
              <a:gd name="connsiteX59" fmla="*/ 1651518 w 2995126"/>
              <a:gd name="connsiteY59" fmla="*/ 139959 h 2519265"/>
              <a:gd name="connsiteX60" fmla="*/ 1716832 w 2995126"/>
              <a:gd name="connsiteY60" fmla="*/ 205273 h 2519265"/>
              <a:gd name="connsiteX61" fmla="*/ 1754155 w 2995126"/>
              <a:gd name="connsiteY61" fmla="*/ 261257 h 2519265"/>
              <a:gd name="connsiteX62" fmla="*/ 1800808 w 2995126"/>
              <a:gd name="connsiteY62" fmla="*/ 326571 h 2519265"/>
              <a:gd name="connsiteX63" fmla="*/ 1819469 w 2995126"/>
              <a:gd name="connsiteY63" fmla="*/ 363894 h 2519265"/>
              <a:gd name="connsiteX64" fmla="*/ 1875453 w 2995126"/>
              <a:gd name="connsiteY64" fmla="*/ 438538 h 2519265"/>
              <a:gd name="connsiteX65" fmla="*/ 1894114 w 2995126"/>
              <a:gd name="connsiteY65" fmla="*/ 466530 h 2519265"/>
              <a:gd name="connsiteX66" fmla="*/ 1931436 w 2995126"/>
              <a:gd name="connsiteY66" fmla="*/ 541175 h 2519265"/>
              <a:gd name="connsiteX67" fmla="*/ 1959428 w 2995126"/>
              <a:gd name="connsiteY67" fmla="*/ 578498 h 2519265"/>
              <a:gd name="connsiteX68" fmla="*/ 1978089 w 2995126"/>
              <a:gd name="connsiteY68" fmla="*/ 615820 h 2519265"/>
              <a:gd name="connsiteX69" fmla="*/ 2006081 w 2995126"/>
              <a:gd name="connsiteY69" fmla="*/ 643812 h 2519265"/>
              <a:gd name="connsiteX70" fmla="*/ 2034073 w 2995126"/>
              <a:gd name="connsiteY70" fmla="*/ 681134 h 2519265"/>
              <a:gd name="connsiteX71" fmla="*/ 2108718 w 2995126"/>
              <a:gd name="connsiteY71" fmla="*/ 774440 h 2519265"/>
              <a:gd name="connsiteX72" fmla="*/ 2127379 w 2995126"/>
              <a:gd name="connsiteY72" fmla="*/ 830424 h 2519265"/>
              <a:gd name="connsiteX73" fmla="*/ 2146040 w 2995126"/>
              <a:gd name="connsiteY73" fmla="*/ 867747 h 2519265"/>
              <a:gd name="connsiteX74" fmla="*/ 2164702 w 2995126"/>
              <a:gd name="connsiteY74" fmla="*/ 914400 h 2519265"/>
              <a:gd name="connsiteX75" fmla="*/ 2183363 w 2995126"/>
              <a:gd name="connsiteY75" fmla="*/ 951722 h 2519265"/>
              <a:gd name="connsiteX76" fmla="*/ 2192694 w 2995126"/>
              <a:gd name="connsiteY76" fmla="*/ 979714 h 2519265"/>
              <a:gd name="connsiteX77" fmla="*/ 2211355 w 2995126"/>
              <a:gd name="connsiteY77" fmla="*/ 1017036 h 2519265"/>
              <a:gd name="connsiteX78" fmla="*/ 2230016 w 2995126"/>
              <a:gd name="connsiteY78" fmla="*/ 1063689 h 2519265"/>
              <a:gd name="connsiteX79" fmla="*/ 2267338 w 2995126"/>
              <a:gd name="connsiteY79" fmla="*/ 1129004 h 2519265"/>
              <a:gd name="connsiteX80" fmla="*/ 2304661 w 2995126"/>
              <a:gd name="connsiteY80" fmla="*/ 1212979 h 2519265"/>
              <a:gd name="connsiteX81" fmla="*/ 2332653 w 2995126"/>
              <a:gd name="connsiteY81" fmla="*/ 1278294 h 2519265"/>
              <a:gd name="connsiteX82" fmla="*/ 2360645 w 2995126"/>
              <a:gd name="connsiteY82" fmla="*/ 1343608 h 2519265"/>
              <a:gd name="connsiteX83" fmla="*/ 2369975 w 2995126"/>
              <a:gd name="connsiteY83" fmla="*/ 1371600 h 2519265"/>
              <a:gd name="connsiteX84" fmla="*/ 2397967 w 2995126"/>
              <a:gd name="connsiteY84" fmla="*/ 1418253 h 2519265"/>
              <a:gd name="connsiteX85" fmla="*/ 2416628 w 2995126"/>
              <a:gd name="connsiteY85" fmla="*/ 1474236 h 2519265"/>
              <a:gd name="connsiteX86" fmla="*/ 2481942 w 2995126"/>
              <a:gd name="connsiteY86" fmla="*/ 1576873 h 2519265"/>
              <a:gd name="connsiteX87" fmla="*/ 2491273 w 2995126"/>
              <a:gd name="connsiteY87" fmla="*/ 1604865 h 2519265"/>
              <a:gd name="connsiteX88" fmla="*/ 2519265 w 2995126"/>
              <a:gd name="connsiteY88" fmla="*/ 1642187 h 2519265"/>
              <a:gd name="connsiteX89" fmla="*/ 2547257 w 2995126"/>
              <a:gd name="connsiteY89" fmla="*/ 1688840 h 2519265"/>
              <a:gd name="connsiteX90" fmla="*/ 2575249 w 2995126"/>
              <a:gd name="connsiteY90" fmla="*/ 1754155 h 2519265"/>
              <a:gd name="connsiteX91" fmla="*/ 2584579 w 2995126"/>
              <a:gd name="connsiteY91" fmla="*/ 1782147 h 2519265"/>
              <a:gd name="connsiteX92" fmla="*/ 2603240 w 2995126"/>
              <a:gd name="connsiteY92" fmla="*/ 1828800 h 2519265"/>
              <a:gd name="connsiteX93" fmla="*/ 2612571 w 2995126"/>
              <a:gd name="connsiteY93" fmla="*/ 1866122 h 2519265"/>
              <a:gd name="connsiteX94" fmla="*/ 2631232 w 2995126"/>
              <a:gd name="connsiteY94" fmla="*/ 1903445 h 2519265"/>
              <a:gd name="connsiteX95" fmla="*/ 2649894 w 2995126"/>
              <a:gd name="connsiteY95" fmla="*/ 1959428 h 2519265"/>
              <a:gd name="connsiteX96" fmla="*/ 2668555 w 2995126"/>
              <a:gd name="connsiteY96" fmla="*/ 1987420 h 2519265"/>
              <a:gd name="connsiteX97" fmla="*/ 2724538 w 2995126"/>
              <a:gd name="connsiteY97" fmla="*/ 2090057 h 2519265"/>
              <a:gd name="connsiteX98" fmla="*/ 2743200 w 2995126"/>
              <a:gd name="connsiteY98" fmla="*/ 2108718 h 2519265"/>
              <a:gd name="connsiteX99" fmla="*/ 2780522 w 2995126"/>
              <a:gd name="connsiteY99" fmla="*/ 2164702 h 2519265"/>
              <a:gd name="connsiteX100" fmla="*/ 2808514 w 2995126"/>
              <a:gd name="connsiteY100" fmla="*/ 2202024 h 2519265"/>
              <a:gd name="connsiteX101" fmla="*/ 2827175 w 2995126"/>
              <a:gd name="connsiteY101" fmla="*/ 2230016 h 2519265"/>
              <a:gd name="connsiteX102" fmla="*/ 2855167 w 2995126"/>
              <a:gd name="connsiteY102" fmla="*/ 2248677 h 2519265"/>
              <a:gd name="connsiteX103" fmla="*/ 2873828 w 2995126"/>
              <a:gd name="connsiteY103" fmla="*/ 2286000 h 2519265"/>
              <a:gd name="connsiteX104" fmla="*/ 2901820 w 2995126"/>
              <a:gd name="connsiteY104" fmla="*/ 2304661 h 2519265"/>
              <a:gd name="connsiteX105" fmla="*/ 2911151 w 2995126"/>
              <a:gd name="connsiteY105" fmla="*/ 2332653 h 2519265"/>
              <a:gd name="connsiteX106" fmla="*/ 2939142 w 2995126"/>
              <a:gd name="connsiteY106" fmla="*/ 2351314 h 2519265"/>
              <a:gd name="connsiteX107" fmla="*/ 2976465 w 2995126"/>
              <a:gd name="connsiteY107" fmla="*/ 2397967 h 2519265"/>
              <a:gd name="connsiteX108" fmla="*/ 2995126 w 2995126"/>
              <a:gd name="connsiteY108" fmla="*/ 2407298 h 2519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995126" h="2519265">
                <a:moveTo>
                  <a:pt x="0" y="2519265"/>
                </a:moveTo>
                <a:cubicBezTo>
                  <a:pt x="108235" y="2411030"/>
                  <a:pt x="15269" y="2517906"/>
                  <a:pt x="55983" y="2444620"/>
                </a:cubicBezTo>
                <a:cubicBezTo>
                  <a:pt x="66875" y="2425014"/>
                  <a:pt x="93306" y="2388636"/>
                  <a:pt x="93306" y="2388636"/>
                </a:cubicBezTo>
                <a:cubicBezTo>
                  <a:pt x="99526" y="2369975"/>
                  <a:pt x="98058" y="2346562"/>
                  <a:pt x="111967" y="2332653"/>
                </a:cubicBezTo>
                <a:cubicBezTo>
                  <a:pt x="136890" y="2307728"/>
                  <a:pt x="132343" y="2316210"/>
                  <a:pt x="149289" y="2276669"/>
                </a:cubicBezTo>
                <a:cubicBezTo>
                  <a:pt x="153163" y="2267629"/>
                  <a:pt x="154221" y="2257474"/>
                  <a:pt x="158620" y="2248677"/>
                </a:cubicBezTo>
                <a:cubicBezTo>
                  <a:pt x="163635" y="2238647"/>
                  <a:pt x="172266" y="2230715"/>
                  <a:pt x="177281" y="2220685"/>
                </a:cubicBezTo>
                <a:cubicBezTo>
                  <a:pt x="201506" y="2172236"/>
                  <a:pt x="168824" y="2210483"/>
                  <a:pt x="205273" y="2174032"/>
                </a:cubicBezTo>
                <a:cubicBezTo>
                  <a:pt x="228333" y="2104853"/>
                  <a:pt x="215137" y="2135643"/>
                  <a:pt x="242596" y="2080726"/>
                </a:cubicBezTo>
                <a:cubicBezTo>
                  <a:pt x="259796" y="2011920"/>
                  <a:pt x="241313" y="2074387"/>
                  <a:pt x="270587" y="2006081"/>
                </a:cubicBezTo>
                <a:cubicBezTo>
                  <a:pt x="294808" y="1949564"/>
                  <a:pt x="259928" y="2008738"/>
                  <a:pt x="298579" y="1931436"/>
                </a:cubicBezTo>
                <a:cubicBezTo>
                  <a:pt x="303594" y="1921406"/>
                  <a:pt x="312686" y="1913692"/>
                  <a:pt x="317240" y="1903445"/>
                </a:cubicBezTo>
                <a:cubicBezTo>
                  <a:pt x="325229" y="1885470"/>
                  <a:pt x="329682" y="1866122"/>
                  <a:pt x="335902" y="1847461"/>
                </a:cubicBezTo>
                <a:cubicBezTo>
                  <a:pt x="339012" y="1838130"/>
                  <a:pt x="338277" y="1826423"/>
                  <a:pt x="345232" y="1819469"/>
                </a:cubicBezTo>
                <a:lnTo>
                  <a:pt x="363894" y="1800808"/>
                </a:lnTo>
                <a:cubicBezTo>
                  <a:pt x="383257" y="1684624"/>
                  <a:pt x="362866" y="1789025"/>
                  <a:pt x="382555" y="1716832"/>
                </a:cubicBezTo>
                <a:cubicBezTo>
                  <a:pt x="389303" y="1692088"/>
                  <a:pt x="401216" y="1642187"/>
                  <a:pt x="401216" y="1642187"/>
                </a:cubicBezTo>
                <a:cubicBezTo>
                  <a:pt x="404326" y="1607975"/>
                  <a:pt x="405689" y="1573559"/>
                  <a:pt x="410547" y="1539551"/>
                </a:cubicBezTo>
                <a:cubicBezTo>
                  <a:pt x="411938" y="1529815"/>
                  <a:pt x="418381" y="1521280"/>
                  <a:pt x="419877" y="1511559"/>
                </a:cubicBezTo>
                <a:cubicBezTo>
                  <a:pt x="424630" y="1480665"/>
                  <a:pt x="424788" y="1449196"/>
                  <a:pt x="429208" y="1418253"/>
                </a:cubicBezTo>
                <a:cubicBezTo>
                  <a:pt x="431022" y="1405558"/>
                  <a:pt x="436023" y="1393505"/>
                  <a:pt x="438538" y="1380930"/>
                </a:cubicBezTo>
                <a:cubicBezTo>
                  <a:pt x="442248" y="1362379"/>
                  <a:pt x="443765" y="1343415"/>
                  <a:pt x="447869" y="1324947"/>
                </a:cubicBezTo>
                <a:cubicBezTo>
                  <a:pt x="450003" y="1315346"/>
                  <a:pt x="454498" y="1306412"/>
                  <a:pt x="457200" y="1296955"/>
                </a:cubicBezTo>
                <a:cubicBezTo>
                  <a:pt x="460723" y="1284625"/>
                  <a:pt x="462845" y="1271915"/>
                  <a:pt x="466530" y="1259632"/>
                </a:cubicBezTo>
                <a:cubicBezTo>
                  <a:pt x="466537" y="1259609"/>
                  <a:pt x="489853" y="1189664"/>
                  <a:pt x="494522" y="1175657"/>
                </a:cubicBezTo>
                <a:lnTo>
                  <a:pt x="503853" y="1147665"/>
                </a:lnTo>
                <a:cubicBezTo>
                  <a:pt x="506963" y="1138334"/>
                  <a:pt x="509530" y="1128805"/>
                  <a:pt x="513183" y="1119673"/>
                </a:cubicBezTo>
                <a:cubicBezTo>
                  <a:pt x="519404" y="1104122"/>
                  <a:pt x="526121" y="1088761"/>
                  <a:pt x="531845" y="1073020"/>
                </a:cubicBezTo>
                <a:cubicBezTo>
                  <a:pt x="562594" y="988462"/>
                  <a:pt x="536272" y="1045504"/>
                  <a:pt x="569167" y="979714"/>
                </a:cubicBezTo>
                <a:cubicBezTo>
                  <a:pt x="572277" y="964163"/>
                  <a:pt x="573483" y="948106"/>
                  <a:pt x="578498" y="933061"/>
                </a:cubicBezTo>
                <a:cubicBezTo>
                  <a:pt x="582897" y="919865"/>
                  <a:pt x="591680" y="908523"/>
                  <a:pt x="597159" y="895738"/>
                </a:cubicBezTo>
                <a:cubicBezTo>
                  <a:pt x="601033" y="886698"/>
                  <a:pt x="602615" y="876787"/>
                  <a:pt x="606489" y="867747"/>
                </a:cubicBezTo>
                <a:cubicBezTo>
                  <a:pt x="611968" y="854962"/>
                  <a:pt x="619672" y="843209"/>
                  <a:pt x="625151" y="830424"/>
                </a:cubicBezTo>
                <a:cubicBezTo>
                  <a:pt x="629025" y="821384"/>
                  <a:pt x="630607" y="811472"/>
                  <a:pt x="634481" y="802432"/>
                </a:cubicBezTo>
                <a:cubicBezTo>
                  <a:pt x="639960" y="789647"/>
                  <a:pt x="648258" y="778133"/>
                  <a:pt x="653142" y="765110"/>
                </a:cubicBezTo>
                <a:cubicBezTo>
                  <a:pt x="657645" y="753103"/>
                  <a:pt x="658788" y="740070"/>
                  <a:pt x="662473" y="727787"/>
                </a:cubicBezTo>
                <a:cubicBezTo>
                  <a:pt x="668125" y="708946"/>
                  <a:pt x="670223" y="688171"/>
                  <a:pt x="681134" y="671804"/>
                </a:cubicBezTo>
                <a:lnTo>
                  <a:pt x="718457" y="615820"/>
                </a:lnTo>
                <a:cubicBezTo>
                  <a:pt x="745243" y="508669"/>
                  <a:pt x="707786" y="640719"/>
                  <a:pt x="746449" y="550506"/>
                </a:cubicBezTo>
                <a:cubicBezTo>
                  <a:pt x="751501" y="538719"/>
                  <a:pt x="750728" y="524970"/>
                  <a:pt x="755779" y="513183"/>
                </a:cubicBezTo>
                <a:cubicBezTo>
                  <a:pt x="760196" y="502876"/>
                  <a:pt x="768876" y="494927"/>
                  <a:pt x="774440" y="485191"/>
                </a:cubicBezTo>
                <a:cubicBezTo>
                  <a:pt x="781341" y="473114"/>
                  <a:pt x="785946" y="459796"/>
                  <a:pt x="793102" y="447869"/>
                </a:cubicBezTo>
                <a:cubicBezTo>
                  <a:pt x="804641" y="428637"/>
                  <a:pt x="817983" y="410546"/>
                  <a:pt x="830424" y="391885"/>
                </a:cubicBezTo>
                <a:cubicBezTo>
                  <a:pt x="836644" y="382555"/>
                  <a:pt x="844070" y="373924"/>
                  <a:pt x="849085" y="363894"/>
                </a:cubicBezTo>
                <a:cubicBezTo>
                  <a:pt x="861526" y="339012"/>
                  <a:pt x="870977" y="312396"/>
                  <a:pt x="886408" y="289249"/>
                </a:cubicBezTo>
                <a:cubicBezTo>
                  <a:pt x="892628" y="279918"/>
                  <a:pt x="900054" y="271287"/>
                  <a:pt x="905069" y="261257"/>
                </a:cubicBezTo>
                <a:cubicBezTo>
                  <a:pt x="928534" y="214328"/>
                  <a:pt x="892889" y="236113"/>
                  <a:pt x="951722" y="177281"/>
                </a:cubicBezTo>
                <a:cubicBezTo>
                  <a:pt x="964163" y="164840"/>
                  <a:pt x="977595" y="153317"/>
                  <a:pt x="989045" y="139959"/>
                </a:cubicBezTo>
                <a:cubicBezTo>
                  <a:pt x="1030516" y="91577"/>
                  <a:pt x="981786" y="129247"/>
                  <a:pt x="1035698" y="93306"/>
                </a:cubicBezTo>
                <a:cubicBezTo>
                  <a:pt x="1067690" y="45318"/>
                  <a:pt x="1037918" y="82200"/>
                  <a:pt x="1082351" y="46653"/>
                </a:cubicBezTo>
                <a:cubicBezTo>
                  <a:pt x="1089220" y="41157"/>
                  <a:pt x="1094143" y="33487"/>
                  <a:pt x="1101012" y="27991"/>
                </a:cubicBezTo>
                <a:cubicBezTo>
                  <a:pt x="1126851" y="7320"/>
                  <a:pt x="1127431" y="9854"/>
                  <a:pt x="1156996" y="0"/>
                </a:cubicBezTo>
                <a:cubicBezTo>
                  <a:pt x="1225420" y="3110"/>
                  <a:pt x="1293992" y="3868"/>
                  <a:pt x="1362269" y="9330"/>
                </a:cubicBezTo>
                <a:cubicBezTo>
                  <a:pt x="1372073" y="10114"/>
                  <a:pt x="1380719" y="16276"/>
                  <a:pt x="1390261" y="18661"/>
                </a:cubicBezTo>
                <a:cubicBezTo>
                  <a:pt x="1405646" y="22507"/>
                  <a:pt x="1421363" y="24881"/>
                  <a:pt x="1436914" y="27991"/>
                </a:cubicBezTo>
                <a:cubicBezTo>
                  <a:pt x="1449355" y="34212"/>
                  <a:pt x="1462159" y="39752"/>
                  <a:pt x="1474236" y="46653"/>
                </a:cubicBezTo>
                <a:cubicBezTo>
                  <a:pt x="1483972" y="52217"/>
                  <a:pt x="1492198" y="60299"/>
                  <a:pt x="1502228" y="65314"/>
                </a:cubicBezTo>
                <a:cubicBezTo>
                  <a:pt x="1517209" y="72804"/>
                  <a:pt x="1533900" y="76485"/>
                  <a:pt x="1548881" y="83975"/>
                </a:cubicBezTo>
                <a:cubicBezTo>
                  <a:pt x="1558911" y="88990"/>
                  <a:pt x="1567028" y="97266"/>
                  <a:pt x="1576873" y="102636"/>
                </a:cubicBezTo>
                <a:cubicBezTo>
                  <a:pt x="1601295" y="115957"/>
                  <a:pt x="1631847" y="120288"/>
                  <a:pt x="1651518" y="139959"/>
                </a:cubicBezTo>
                <a:cubicBezTo>
                  <a:pt x="1673289" y="161730"/>
                  <a:pt x="1699753" y="179655"/>
                  <a:pt x="1716832" y="205273"/>
                </a:cubicBezTo>
                <a:cubicBezTo>
                  <a:pt x="1729273" y="223934"/>
                  <a:pt x="1740698" y="243315"/>
                  <a:pt x="1754155" y="261257"/>
                </a:cubicBezTo>
                <a:cubicBezTo>
                  <a:pt x="1766174" y="277282"/>
                  <a:pt x="1789892" y="307467"/>
                  <a:pt x="1800808" y="326571"/>
                </a:cubicBezTo>
                <a:cubicBezTo>
                  <a:pt x="1807709" y="338648"/>
                  <a:pt x="1811753" y="352321"/>
                  <a:pt x="1819469" y="363894"/>
                </a:cubicBezTo>
                <a:cubicBezTo>
                  <a:pt x="1836721" y="389772"/>
                  <a:pt x="1858201" y="412660"/>
                  <a:pt x="1875453" y="438538"/>
                </a:cubicBezTo>
                <a:cubicBezTo>
                  <a:pt x="1881673" y="447869"/>
                  <a:pt x="1888744" y="456685"/>
                  <a:pt x="1894114" y="466530"/>
                </a:cubicBezTo>
                <a:cubicBezTo>
                  <a:pt x="1907435" y="490952"/>
                  <a:pt x="1914745" y="518920"/>
                  <a:pt x="1931436" y="541175"/>
                </a:cubicBezTo>
                <a:cubicBezTo>
                  <a:pt x="1940767" y="553616"/>
                  <a:pt x="1951186" y="565311"/>
                  <a:pt x="1959428" y="578498"/>
                </a:cubicBezTo>
                <a:cubicBezTo>
                  <a:pt x="1966800" y="590293"/>
                  <a:pt x="1970004" y="604502"/>
                  <a:pt x="1978089" y="615820"/>
                </a:cubicBezTo>
                <a:cubicBezTo>
                  <a:pt x="1985759" y="626558"/>
                  <a:pt x="1997493" y="633793"/>
                  <a:pt x="2006081" y="643812"/>
                </a:cubicBezTo>
                <a:cubicBezTo>
                  <a:pt x="2016201" y="655619"/>
                  <a:pt x="2025155" y="668394"/>
                  <a:pt x="2034073" y="681134"/>
                </a:cubicBezTo>
                <a:cubicBezTo>
                  <a:pt x="2089003" y="759605"/>
                  <a:pt x="2049381" y="715103"/>
                  <a:pt x="2108718" y="774440"/>
                </a:cubicBezTo>
                <a:cubicBezTo>
                  <a:pt x="2114938" y="793101"/>
                  <a:pt x="2120074" y="812160"/>
                  <a:pt x="2127379" y="830424"/>
                </a:cubicBezTo>
                <a:cubicBezTo>
                  <a:pt x="2132545" y="843339"/>
                  <a:pt x="2140391" y="855036"/>
                  <a:pt x="2146040" y="867747"/>
                </a:cubicBezTo>
                <a:cubicBezTo>
                  <a:pt x="2152842" y="883052"/>
                  <a:pt x="2157899" y="899095"/>
                  <a:pt x="2164702" y="914400"/>
                </a:cubicBezTo>
                <a:cubicBezTo>
                  <a:pt x="2170351" y="927110"/>
                  <a:pt x="2177884" y="938938"/>
                  <a:pt x="2183363" y="951722"/>
                </a:cubicBezTo>
                <a:cubicBezTo>
                  <a:pt x="2187237" y="960762"/>
                  <a:pt x="2188820" y="970674"/>
                  <a:pt x="2192694" y="979714"/>
                </a:cubicBezTo>
                <a:cubicBezTo>
                  <a:pt x="2198173" y="992498"/>
                  <a:pt x="2205706" y="1004326"/>
                  <a:pt x="2211355" y="1017036"/>
                </a:cubicBezTo>
                <a:cubicBezTo>
                  <a:pt x="2218157" y="1032341"/>
                  <a:pt x="2223214" y="1048384"/>
                  <a:pt x="2230016" y="1063689"/>
                </a:cubicBezTo>
                <a:cubicBezTo>
                  <a:pt x="2245801" y="1099205"/>
                  <a:pt x="2247324" y="1098982"/>
                  <a:pt x="2267338" y="1129004"/>
                </a:cubicBezTo>
                <a:cubicBezTo>
                  <a:pt x="2289222" y="1216537"/>
                  <a:pt x="2258539" y="1109202"/>
                  <a:pt x="2304661" y="1212979"/>
                </a:cubicBezTo>
                <a:cubicBezTo>
                  <a:pt x="2344827" y="1303355"/>
                  <a:pt x="2282290" y="1202752"/>
                  <a:pt x="2332653" y="1278294"/>
                </a:cubicBezTo>
                <a:cubicBezTo>
                  <a:pt x="2354535" y="1343941"/>
                  <a:pt x="2326054" y="1262895"/>
                  <a:pt x="2360645" y="1343608"/>
                </a:cubicBezTo>
                <a:cubicBezTo>
                  <a:pt x="2364519" y="1352648"/>
                  <a:pt x="2365577" y="1362803"/>
                  <a:pt x="2369975" y="1371600"/>
                </a:cubicBezTo>
                <a:cubicBezTo>
                  <a:pt x="2378085" y="1387821"/>
                  <a:pt x="2390462" y="1401743"/>
                  <a:pt x="2397967" y="1418253"/>
                </a:cubicBezTo>
                <a:cubicBezTo>
                  <a:pt x="2406107" y="1436160"/>
                  <a:pt x="2409323" y="1455972"/>
                  <a:pt x="2416628" y="1474236"/>
                </a:cubicBezTo>
                <a:cubicBezTo>
                  <a:pt x="2431983" y="1512623"/>
                  <a:pt x="2457421" y="1544178"/>
                  <a:pt x="2481942" y="1576873"/>
                </a:cubicBezTo>
                <a:cubicBezTo>
                  <a:pt x="2485052" y="1586204"/>
                  <a:pt x="2486393" y="1596326"/>
                  <a:pt x="2491273" y="1604865"/>
                </a:cubicBezTo>
                <a:cubicBezTo>
                  <a:pt x="2498989" y="1618367"/>
                  <a:pt x="2510639" y="1629248"/>
                  <a:pt x="2519265" y="1642187"/>
                </a:cubicBezTo>
                <a:cubicBezTo>
                  <a:pt x="2529325" y="1657277"/>
                  <a:pt x="2537926" y="1673289"/>
                  <a:pt x="2547257" y="1688840"/>
                </a:cubicBezTo>
                <a:cubicBezTo>
                  <a:pt x="2566675" y="1766518"/>
                  <a:pt x="2543030" y="1689717"/>
                  <a:pt x="2575249" y="1754155"/>
                </a:cubicBezTo>
                <a:cubicBezTo>
                  <a:pt x="2579647" y="1762952"/>
                  <a:pt x="2581126" y="1772938"/>
                  <a:pt x="2584579" y="1782147"/>
                </a:cubicBezTo>
                <a:cubicBezTo>
                  <a:pt x="2590460" y="1797830"/>
                  <a:pt x="2597943" y="1812911"/>
                  <a:pt x="2603240" y="1828800"/>
                </a:cubicBezTo>
                <a:cubicBezTo>
                  <a:pt x="2607295" y="1840966"/>
                  <a:pt x="2608068" y="1854115"/>
                  <a:pt x="2612571" y="1866122"/>
                </a:cubicBezTo>
                <a:cubicBezTo>
                  <a:pt x="2617455" y="1879146"/>
                  <a:pt x="2626066" y="1890530"/>
                  <a:pt x="2631232" y="1903445"/>
                </a:cubicBezTo>
                <a:cubicBezTo>
                  <a:pt x="2638538" y="1921709"/>
                  <a:pt x="2638983" y="1943061"/>
                  <a:pt x="2649894" y="1959428"/>
                </a:cubicBezTo>
                <a:cubicBezTo>
                  <a:pt x="2656114" y="1968759"/>
                  <a:pt x="2663185" y="1977575"/>
                  <a:pt x="2668555" y="1987420"/>
                </a:cubicBezTo>
                <a:cubicBezTo>
                  <a:pt x="2686739" y="2020757"/>
                  <a:pt x="2700183" y="2059613"/>
                  <a:pt x="2724538" y="2090057"/>
                </a:cubicBezTo>
                <a:cubicBezTo>
                  <a:pt x="2730034" y="2096926"/>
                  <a:pt x="2737922" y="2101680"/>
                  <a:pt x="2743200" y="2108718"/>
                </a:cubicBezTo>
                <a:cubicBezTo>
                  <a:pt x="2756657" y="2126660"/>
                  <a:pt x="2767065" y="2146760"/>
                  <a:pt x="2780522" y="2164702"/>
                </a:cubicBezTo>
                <a:cubicBezTo>
                  <a:pt x="2789853" y="2177143"/>
                  <a:pt x="2799475" y="2189370"/>
                  <a:pt x="2808514" y="2202024"/>
                </a:cubicBezTo>
                <a:cubicBezTo>
                  <a:pt x="2815032" y="2211149"/>
                  <a:pt x="2819246" y="2222087"/>
                  <a:pt x="2827175" y="2230016"/>
                </a:cubicBezTo>
                <a:cubicBezTo>
                  <a:pt x="2835104" y="2237945"/>
                  <a:pt x="2845836" y="2242457"/>
                  <a:pt x="2855167" y="2248677"/>
                </a:cubicBezTo>
                <a:cubicBezTo>
                  <a:pt x="2861387" y="2261118"/>
                  <a:pt x="2864923" y="2275314"/>
                  <a:pt x="2873828" y="2286000"/>
                </a:cubicBezTo>
                <a:cubicBezTo>
                  <a:pt x="2881007" y="2294615"/>
                  <a:pt x="2894815" y="2295904"/>
                  <a:pt x="2901820" y="2304661"/>
                </a:cubicBezTo>
                <a:cubicBezTo>
                  <a:pt x="2907964" y="2312341"/>
                  <a:pt x="2905007" y="2324973"/>
                  <a:pt x="2911151" y="2332653"/>
                </a:cubicBezTo>
                <a:cubicBezTo>
                  <a:pt x="2918156" y="2341409"/>
                  <a:pt x="2930386" y="2344309"/>
                  <a:pt x="2939142" y="2351314"/>
                </a:cubicBezTo>
                <a:cubicBezTo>
                  <a:pt x="2985312" y="2388250"/>
                  <a:pt x="2927967" y="2349467"/>
                  <a:pt x="2976465" y="2397967"/>
                </a:cubicBezTo>
                <a:cubicBezTo>
                  <a:pt x="2981383" y="2402885"/>
                  <a:pt x="2988906" y="2404188"/>
                  <a:pt x="2995126" y="240729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 name="对象 10"/>
          <p:cNvGraphicFramePr>
            <a:graphicFrameLocks noChangeAspect="1"/>
          </p:cNvGraphicFramePr>
          <p:nvPr/>
        </p:nvGraphicFramePr>
        <p:xfrm>
          <a:off x="2264898" y="3724848"/>
          <a:ext cx="448940" cy="577209"/>
        </p:xfrm>
        <a:graphic>
          <a:graphicData uri="http://schemas.openxmlformats.org/presentationml/2006/ole">
            <mc:AlternateContent xmlns:mc="http://schemas.openxmlformats.org/markup-compatibility/2006">
              <mc:Choice xmlns:v="urn:schemas-microsoft-com:vml" Requires="v">
                <p:oleObj spid="_x0000_s56481" name="Equation" r:id="rId1" imgW="4267200" imgH="5486400" progId="Equation.DSMT4">
                  <p:embed/>
                </p:oleObj>
              </mc:Choice>
              <mc:Fallback>
                <p:oleObj name="Equation" r:id="rId1" imgW="4267200" imgH="5486400" progId="Equation.DSMT4">
                  <p:embed/>
                  <p:pic>
                    <p:nvPicPr>
                      <p:cNvPr id="0" name="对象 2"/>
                      <p:cNvPicPr/>
                      <p:nvPr/>
                    </p:nvPicPr>
                    <p:blipFill>
                      <a:blip r:embed="rId2"/>
                      <a:stretch>
                        <a:fillRect/>
                      </a:stretch>
                    </p:blipFill>
                    <p:spPr>
                      <a:xfrm>
                        <a:off x="2264898" y="3724848"/>
                        <a:ext cx="448940" cy="577209"/>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4808561" y="3785781"/>
          <a:ext cx="448940" cy="577209"/>
        </p:xfrm>
        <a:graphic>
          <a:graphicData uri="http://schemas.openxmlformats.org/presentationml/2006/ole">
            <mc:AlternateContent xmlns:mc="http://schemas.openxmlformats.org/markup-compatibility/2006">
              <mc:Choice xmlns:v="urn:schemas-microsoft-com:vml" Requires="v">
                <p:oleObj spid="_x0000_s56482" name="Equation" r:id="rId3" imgW="4267200" imgH="5486400" progId="Equation.DSMT4">
                  <p:embed/>
                </p:oleObj>
              </mc:Choice>
              <mc:Fallback>
                <p:oleObj name="Equation" r:id="rId3" imgW="4267200" imgH="5486400" progId="Equation.DSMT4">
                  <p:embed/>
                  <p:pic>
                    <p:nvPicPr>
                      <p:cNvPr id="0" name="对象 12"/>
                      <p:cNvPicPr/>
                      <p:nvPr/>
                    </p:nvPicPr>
                    <p:blipFill>
                      <a:blip r:embed="rId2"/>
                      <a:stretch>
                        <a:fillRect/>
                      </a:stretch>
                    </p:blipFill>
                    <p:spPr>
                      <a:xfrm>
                        <a:off x="4808561" y="3785781"/>
                        <a:ext cx="448940" cy="577209"/>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3435171" y="5050664"/>
          <a:ext cx="482600" cy="577850"/>
        </p:xfrm>
        <a:graphic>
          <a:graphicData uri="http://schemas.openxmlformats.org/presentationml/2006/ole">
            <mc:AlternateContent xmlns:mc="http://schemas.openxmlformats.org/markup-compatibility/2006">
              <mc:Choice xmlns:v="urn:schemas-microsoft-com:vml" Requires="v">
                <p:oleObj spid="_x0000_s56483" name="Equation" r:id="rId4" imgW="4572000" imgH="5486400" progId="Equation.DSMT4">
                  <p:embed/>
                </p:oleObj>
              </mc:Choice>
              <mc:Fallback>
                <p:oleObj name="Equation" r:id="rId4" imgW="4572000" imgH="5486400" progId="Equation.DSMT4">
                  <p:embed/>
                  <p:pic>
                    <p:nvPicPr>
                      <p:cNvPr id="0" name="对象 14"/>
                      <p:cNvPicPr/>
                      <p:nvPr/>
                    </p:nvPicPr>
                    <p:blipFill>
                      <a:blip r:embed="rId5"/>
                      <a:stretch>
                        <a:fillRect/>
                      </a:stretch>
                    </p:blipFill>
                    <p:spPr>
                      <a:xfrm>
                        <a:off x="3435171" y="5050664"/>
                        <a:ext cx="482600" cy="577850"/>
                      </a:xfrm>
                      <a:prstGeom prst="rect">
                        <a:avLst/>
                      </a:prstGeom>
                    </p:spPr>
                  </p:pic>
                </p:oleObj>
              </mc:Fallback>
            </mc:AlternateContent>
          </a:graphicData>
        </a:graphic>
      </p:graphicFrame>
      <p:sp>
        <p:nvSpPr>
          <p:cNvPr id="14" name="文本框 13"/>
          <p:cNvSpPr txBox="1"/>
          <p:nvPr/>
        </p:nvSpPr>
        <p:spPr>
          <a:xfrm>
            <a:off x="6729917" y="4582282"/>
            <a:ext cx="1402948" cy="369332"/>
          </a:xfrm>
          <a:prstGeom prst="rect">
            <a:avLst/>
          </a:prstGeom>
          <a:noFill/>
        </p:spPr>
        <p:txBody>
          <a:bodyPr wrap="none" rtlCol="0">
            <a:spAutoFit/>
          </a:bodyPr>
          <a:lstStyle/>
          <a:p>
            <a:r>
              <a:rPr lang="en-US" altLang="zh-CN" dirty="0"/>
              <a:t>I</a:t>
            </a:r>
            <a:r>
              <a:rPr lang="zh-CN" altLang="en-US" dirty="0"/>
              <a:t>：线性判别</a:t>
            </a:r>
            <a:endParaRPr lang="zh-CN" altLang="en-US" dirty="0"/>
          </a:p>
        </p:txBody>
      </p:sp>
      <p:sp>
        <p:nvSpPr>
          <p:cNvPr id="15" name="文本框 14"/>
          <p:cNvSpPr txBox="1"/>
          <p:nvPr/>
        </p:nvSpPr>
        <p:spPr>
          <a:xfrm>
            <a:off x="5801185" y="5709258"/>
            <a:ext cx="1928733" cy="369332"/>
          </a:xfrm>
          <a:prstGeom prst="rect">
            <a:avLst/>
          </a:prstGeom>
          <a:noFill/>
        </p:spPr>
        <p:txBody>
          <a:bodyPr wrap="none" rtlCol="0">
            <a:spAutoFit/>
          </a:bodyPr>
          <a:lstStyle/>
          <a:p>
            <a:r>
              <a:rPr lang="en-US" altLang="zh-CN" dirty="0"/>
              <a:t>II</a:t>
            </a:r>
            <a:r>
              <a:rPr lang="zh-CN" altLang="en-US" dirty="0"/>
              <a:t>：分段线性判别</a:t>
            </a:r>
            <a:endParaRPr lang="zh-CN" altLang="en-US" dirty="0"/>
          </a:p>
        </p:txBody>
      </p:sp>
      <p:sp>
        <p:nvSpPr>
          <p:cNvPr id="16" name="文本框 15"/>
          <p:cNvSpPr txBox="1"/>
          <p:nvPr/>
        </p:nvSpPr>
        <p:spPr>
          <a:xfrm>
            <a:off x="5407826" y="6192751"/>
            <a:ext cx="1531188" cy="369332"/>
          </a:xfrm>
          <a:prstGeom prst="rect">
            <a:avLst/>
          </a:prstGeom>
          <a:noFill/>
        </p:spPr>
        <p:txBody>
          <a:bodyPr wrap="none" rtlCol="0">
            <a:spAutoFit/>
          </a:bodyPr>
          <a:lstStyle/>
          <a:p>
            <a:r>
              <a:rPr lang="en-US" altLang="zh-CN" dirty="0"/>
              <a:t>III</a:t>
            </a:r>
            <a:r>
              <a:rPr lang="zh-CN" altLang="en-US" dirty="0"/>
              <a:t>：二次判别</a:t>
            </a:r>
            <a:endParaRPr lang="zh-CN" altLang="en-US" dirty="0"/>
          </a:p>
        </p:txBody>
      </p:sp>
      <p:sp>
        <p:nvSpPr>
          <p:cNvPr id="17" name="文本框 16"/>
          <p:cNvSpPr txBox="1"/>
          <p:nvPr/>
        </p:nvSpPr>
        <p:spPr>
          <a:xfrm>
            <a:off x="319780" y="960134"/>
            <a:ext cx="5460149" cy="461665"/>
          </a:xfrm>
          <a:prstGeom prst="rect">
            <a:avLst/>
          </a:prstGeom>
          <a:noFill/>
        </p:spPr>
        <p:txBody>
          <a:bodyPr wrap="none" rtlCol="0">
            <a:spAutoFit/>
          </a:bodyPr>
          <a:lstStyle/>
          <a:p>
            <a:r>
              <a:rPr lang="en-US" altLang="zh-CN" sz="2400" dirty="0"/>
              <a:t>Piecewise linear discriminant functions</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P spid="14" grpId="0"/>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p:cNvSpPr txBox="1"/>
          <p:nvPr/>
        </p:nvSpPr>
        <p:spPr>
          <a:xfrm>
            <a:off x="251520" y="567404"/>
            <a:ext cx="5791200" cy="1371600"/>
          </a:xfrm>
          <a:prstGeom prst="rect">
            <a:avLst/>
          </a:prstGeom>
        </p:spPr>
        <p:txBody>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zh-CN" altLang="en-US" dirty="0"/>
              <a:t>分段线性</a:t>
            </a:r>
            <a:r>
              <a:rPr lang="zh-CN" altLang="en-US" b="1" dirty="0"/>
              <a:t>距离</a:t>
            </a:r>
            <a:r>
              <a:rPr lang="zh-CN" altLang="en-US" dirty="0"/>
              <a:t>分类器</a:t>
            </a:r>
            <a:endParaRPr lang="zh-CN" altLang="en-US" dirty="0"/>
          </a:p>
        </p:txBody>
      </p:sp>
      <p:sp>
        <p:nvSpPr>
          <p:cNvPr id="3" name="文本框 2"/>
          <p:cNvSpPr txBox="1"/>
          <p:nvPr/>
        </p:nvSpPr>
        <p:spPr>
          <a:xfrm>
            <a:off x="611560" y="5661248"/>
            <a:ext cx="8064896" cy="830997"/>
          </a:xfrm>
          <a:prstGeom prst="rect">
            <a:avLst/>
          </a:prstGeom>
          <a:noFill/>
        </p:spPr>
        <p:txBody>
          <a:bodyPr wrap="square" rtlCol="0">
            <a:spAutoFit/>
          </a:bodyPr>
          <a:lstStyle/>
          <a:p>
            <a:r>
              <a:rPr lang="zh-CN" altLang="en-US" sz="2400" dirty="0">
                <a:solidFill>
                  <a:srgbClr val="FF0000"/>
                </a:solidFill>
              </a:rPr>
              <a:t>最简单情况：直接依据样本到各子类中心的距离进行判断</a:t>
            </a:r>
            <a:endParaRPr lang="en-US" altLang="zh-CN" sz="2400" dirty="0">
              <a:solidFill>
                <a:srgbClr val="FF0000"/>
              </a:solidFill>
            </a:endParaRPr>
          </a:p>
          <a:p>
            <a:r>
              <a:rPr lang="en-US" altLang="zh-CN" sz="2400" dirty="0">
                <a:solidFill>
                  <a:srgbClr val="FF0000"/>
                </a:solidFill>
              </a:rPr>
              <a:t>                                    </a:t>
            </a:r>
            <a:r>
              <a:rPr lang="zh-CN" altLang="en-US" sz="2400" dirty="0">
                <a:solidFill>
                  <a:srgbClr val="FF0000"/>
                </a:solidFill>
              </a:rPr>
              <a:t>如何划分子类？</a:t>
            </a:r>
            <a:endParaRPr lang="zh-CN" altLang="en-US" sz="2400" dirty="0">
              <a:solidFill>
                <a:srgbClr val="FF0000"/>
              </a:solidFill>
            </a:endParaRPr>
          </a:p>
        </p:txBody>
      </p:sp>
      <p:sp>
        <p:nvSpPr>
          <p:cNvPr id="4" name="文本框 3"/>
          <p:cNvSpPr txBox="1"/>
          <p:nvPr/>
        </p:nvSpPr>
        <p:spPr>
          <a:xfrm>
            <a:off x="467544" y="1916832"/>
            <a:ext cx="3716082" cy="1815882"/>
          </a:xfrm>
          <a:prstGeom prst="rect">
            <a:avLst/>
          </a:prstGeom>
          <a:noFill/>
        </p:spPr>
        <p:txBody>
          <a:bodyPr wrap="none" rtlCol="0">
            <a:spAutoFit/>
          </a:bodyPr>
          <a:lstStyle/>
          <a:p>
            <a:r>
              <a:rPr lang="zh-CN" altLang="en-US" sz="2800" dirty="0">
                <a:solidFill>
                  <a:srgbClr val="00B050"/>
                </a:solidFill>
              </a:rPr>
              <a:t>假设：</a:t>
            </a:r>
            <a:endParaRPr lang="en-US" altLang="zh-CN" sz="2800" dirty="0">
              <a:solidFill>
                <a:srgbClr val="00B050"/>
              </a:solidFill>
            </a:endParaRPr>
          </a:p>
          <a:p>
            <a:endParaRPr lang="en-US" altLang="zh-CN" sz="2800" dirty="0">
              <a:solidFill>
                <a:srgbClr val="00B050"/>
              </a:solidFill>
            </a:endParaRPr>
          </a:p>
          <a:p>
            <a:r>
              <a:rPr lang="en-US" altLang="zh-CN" sz="2800" dirty="0">
                <a:solidFill>
                  <a:srgbClr val="00B050"/>
                </a:solidFill>
              </a:rPr>
              <a:t>1.</a:t>
            </a:r>
            <a:r>
              <a:rPr lang="zh-CN" altLang="en-US" sz="2800" dirty="0">
                <a:solidFill>
                  <a:srgbClr val="00B050"/>
                </a:solidFill>
              </a:rPr>
              <a:t>各类的数据分布多峰</a:t>
            </a:r>
            <a:endParaRPr lang="en-US" altLang="zh-CN" sz="2800" dirty="0">
              <a:solidFill>
                <a:srgbClr val="00B050"/>
              </a:solidFill>
            </a:endParaRPr>
          </a:p>
          <a:p>
            <a:r>
              <a:rPr lang="en-US" altLang="zh-CN" sz="2800" dirty="0">
                <a:solidFill>
                  <a:srgbClr val="00B050"/>
                </a:solidFill>
              </a:rPr>
              <a:t>2.</a:t>
            </a:r>
            <a:r>
              <a:rPr lang="zh-CN" altLang="en-US" sz="2800" dirty="0">
                <a:solidFill>
                  <a:srgbClr val="00B050"/>
                </a:solidFill>
              </a:rPr>
              <a:t>各维分布基本对称</a:t>
            </a:r>
            <a:endParaRPr lang="zh-CN" altLang="en-US" sz="2800" dirty="0">
              <a:solidFill>
                <a:srgbClr val="00B050"/>
              </a:solidFill>
            </a:endParaRPr>
          </a:p>
        </p:txBody>
      </p:sp>
      <p:pic>
        <p:nvPicPr>
          <p:cNvPr id="5" name="图片 4"/>
          <p:cNvPicPr>
            <a:picLocks noChangeAspect="1"/>
          </p:cNvPicPr>
          <p:nvPr/>
        </p:nvPicPr>
        <p:blipFill>
          <a:blip r:embed="rId1"/>
          <a:stretch>
            <a:fillRect/>
          </a:stretch>
        </p:blipFill>
        <p:spPr>
          <a:xfrm>
            <a:off x="4183626" y="1961176"/>
            <a:ext cx="3105644" cy="3469647"/>
          </a:xfrm>
          <a:prstGeom prst="rect">
            <a:avLst/>
          </a:prstGeom>
        </p:spPr>
      </p:pic>
      <p:pic>
        <p:nvPicPr>
          <p:cNvPr id="6" name="图片 5"/>
          <p:cNvPicPr>
            <a:picLocks noChangeAspect="1"/>
          </p:cNvPicPr>
          <p:nvPr/>
        </p:nvPicPr>
        <p:blipFill>
          <a:blip r:embed="rId2"/>
          <a:stretch>
            <a:fillRect/>
          </a:stretch>
        </p:blipFill>
        <p:spPr>
          <a:xfrm>
            <a:off x="6618694" y="19919"/>
            <a:ext cx="2160240" cy="19412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79512" y="1556792"/>
            <a:ext cx="8677275" cy="4829175"/>
          </a:xfrm>
          <a:prstGeom prst="rect">
            <a:avLst/>
          </a:prstGeom>
        </p:spPr>
      </p:pic>
      <p:sp>
        <p:nvSpPr>
          <p:cNvPr id="3" name="文本框 2"/>
          <p:cNvSpPr txBox="1"/>
          <p:nvPr/>
        </p:nvSpPr>
        <p:spPr>
          <a:xfrm>
            <a:off x="179512" y="620688"/>
            <a:ext cx="5057795" cy="400110"/>
          </a:xfrm>
          <a:prstGeom prst="rect">
            <a:avLst/>
          </a:prstGeom>
          <a:noFill/>
        </p:spPr>
        <p:txBody>
          <a:bodyPr wrap="none" rtlCol="0">
            <a:spAutoFit/>
          </a:bodyPr>
          <a:lstStyle/>
          <a:p>
            <a:r>
              <a:rPr lang="zh-CN" altLang="en-US" sz="2000" dirty="0">
                <a:highlight>
                  <a:srgbClr val="FFFF00"/>
                </a:highlight>
              </a:rPr>
              <a:t>子类数目事先不知道，如何进行子类的划分</a:t>
            </a:r>
            <a:endParaRPr lang="zh-CN" altLang="en-US" sz="2000" dirty="0">
              <a:highlight>
                <a:srgbClr val="FFFF00"/>
              </a:highlight>
            </a:endParaRPr>
          </a:p>
        </p:txBody>
      </p:sp>
      <p:sp>
        <p:nvSpPr>
          <p:cNvPr id="4" name="文本框 3"/>
          <p:cNvSpPr txBox="1"/>
          <p:nvPr/>
        </p:nvSpPr>
        <p:spPr>
          <a:xfrm>
            <a:off x="5269500" y="389855"/>
            <a:ext cx="3550972" cy="1292662"/>
          </a:xfrm>
          <a:prstGeom prst="rect">
            <a:avLst/>
          </a:prstGeom>
          <a:noFill/>
        </p:spPr>
        <p:txBody>
          <a:bodyPr wrap="none" rtlCol="0">
            <a:spAutoFit/>
          </a:bodyPr>
          <a:lstStyle/>
          <a:p>
            <a:pPr marL="285750" indent="-285750">
              <a:buFont typeface="Arial" panose="020B0604020202020204" pitchFamily="34" charset="0"/>
              <a:buChar char="•"/>
            </a:pPr>
            <a:r>
              <a:rPr lang="zh-CN" altLang="en-US" sz="2000" dirty="0"/>
              <a:t>根据问题领域人工确定</a:t>
            </a:r>
            <a:endParaRPr lang="en-US" altLang="zh-CN" sz="2000" dirty="0"/>
          </a:p>
          <a:p>
            <a:pPr marL="285750" indent="-285750">
              <a:buFont typeface="Arial" panose="020B0604020202020204" pitchFamily="34" charset="0"/>
              <a:buChar char="•"/>
            </a:pPr>
            <a:r>
              <a:rPr lang="zh-CN" altLang="en-US" sz="2000" dirty="0"/>
              <a:t>假定子类数目的错误修正法</a:t>
            </a:r>
            <a:endParaRPr lang="en-US" altLang="zh-CN" sz="2000" dirty="0"/>
          </a:p>
          <a:p>
            <a:pPr marL="285750" indent="-285750">
              <a:buFont typeface="Arial" panose="020B0604020202020204" pitchFamily="34" charset="0"/>
              <a:buChar char="•"/>
            </a:pPr>
            <a:r>
              <a:rPr lang="zh-CN" altLang="en-US" sz="2000" dirty="0"/>
              <a:t>分类树的思想</a:t>
            </a:r>
            <a:endParaRPr lang="en-US" altLang="zh-CN" sz="2000" dirty="0"/>
          </a:p>
          <a:p>
            <a:pPr marL="285750" indent="-285750">
              <a:buFont typeface="Arial" panose="020B0604020202020204" pitchFamily="34" charset="0"/>
              <a:buChar char="•"/>
            </a:pPr>
            <a:endParaRPr lang="zh-CN" altLang="en-US" dirty="0"/>
          </a:p>
        </p:txBody>
      </p:sp>
      <p:sp>
        <p:nvSpPr>
          <p:cNvPr id="5" name="文本框 4"/>
          <p:cNvSpPr txBox="1"/>
          <p:nvPr/>
        </p:nvSpPr>
        <p:spPr>
          <a:xfrm>
            <a:off x="1187624" y="6385967"/>
            <a:ext cx="2031325" cy="369332"/>
          </a:xfrm>
          <a:prstGeom prst="rect">
            <a:avLst/>
          </a:prstGeom>
          <a:noFill/>
        </p:spPr>
        <p:txBody>
          <a:bodyPr wrap="none" rtlCol="0">
            <a:spAutoFit/>
          </a:bodyPr>
          <a:lstStyle/>
          <a:p>
            <a:r>
              <a:rPr lang="zh-CN" altLang="en-US" dirty="0"/>
              <a:t>树状分段性分类器</a:t>
            </a:r>
            <a:endParaRPr lang="zh-CN" altLang="en-US" dirty="0"/>
          </a:p>
        </p:txBody>
      </p:sp>
      <p:sp>
        <p:nvSpPr>
          <p:cNvPr id="6" name="文本框 5"/>
          <p:cNvSpPr txBox="1"/>
          <p:nvPr/>
        </p:nvSpPr>
        <p:spPr>
          <a:xfrm>
            <a:off x="5148064" y="6385967"/>
            <a:ext cx="2954655" cy="369332"/>
          </a:xfrm>
          <a:prstGeom prst="rect">
            <a:avLst/>
          </a:prstGeom>
          <a:noFill/>
        </p:spPr>
        <p:txBody>
          <a:bodyPr wrap="none" rtlCol="0">
            <a:spAutoFit/>
          </a:bodyPr>
          <a:lstStyle/>
          <a:p>
            <a:r>
              <a:rPr lang="zh-CN" altLang="en-US" dirty="0"/>
              <a:t>与左边对应的树状决策过程</a:t>
            </a:r>
            <a:endParaRPr lang="zh-CN" altLang="en-US" dirty="0"/>
          </a:p>
        </p:txBody>
      </p:sp>
      <p:cxnSp>
        <p:nvCxnSpPr>
          <p:cNvPr id="7" name="直接连接符 6"/>
          <p:cNvCxnSpPr/>
          <p:nvPr/>
        </p:nvCxnSpPr>
        <p:spPr>
          <a:xfrm>
            <a:off x="1925460" y="3356992"/>
            <a:ext cx="0" cy="2808312"/>
          </a:xfrm>
          <a:prstGeom prst="line">
            <a:avLst/>
          </a:prstGeom>
          <a:ln w="38100"/>
        </p:spPr>
        <p:style>
          <a:lnRef idx="1">
            <a:schemeClr val="accent5"/>
          </a:lnRef>
          <a:fillRef idx="0">
            <a:schemeClr val="accent5"/>
          </a:fillRef>
          <a:effectRef idx="0">
            <a:schemeClr val="accent5"/>
          </a:effectRef>
          <a:fontRef idx="minor">
            <a:schemeClr val="tx1"/>
          </a:fontRef>
        </p:style>
      </p:cxnSp>
      <p:cxnSp>
        <p:nvCxnSpPr>
          <p:cNvPr id="8" name="连接符: 肘形 7"/>
          <p:cNvCxnSpPr/>
          <p:nvPr/>
        </p:nvCxnSpPr>
        <p:spPr>
          <a:xfrm rot="16200000" flipV="1">
            <a:off x="6638406" y="3047133"/>
            <a:ext cx="32797" cy="1085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925460" y="4878038"/>
            <a:ext cx="1854452" cy="504056"/>
          </a:xfrm>
          <a:prstGeom prst="line">
            <a:avLst/>
          </a:prstGeom>
          <a:ln w="28575"/>
        </p:spPr>
        <p:style>
          <a:lnRef idx="1">
            <a:schemeClr val="accent5"/>
          </a:lnRef>
          <a:fillRef idx="0">
            <a:schemeClr val="accent5"/>
          </a:fillRef>
          <a:effectRef idx="0">
            <a:schemeClr val="accent5"/>
          </a:effectRef>
          <a:fontRef idx="minor">
            <a:schemeClr val="tx1"/>
          </a:fontRef>
        </p:style>
      </p:cxnSp>
      <p:cxnSp>
        <p:nvCxnSpPr>
          <p:cNvPr id="10" name="直接连接符 9"/>
          <p:cNvCxnSpPr/>
          <p:nvPr/>
        </p:nvCxnSpPr>
        <p:spPr>
          <a:xfrm flipH="1" flipV="1">
            <a:off x="683568" y="4221088"/>
            <a:ext cx="1241892" cy="261398"/>
          </a:xfrm>
          <a:prstGeom prst="line">
            <a:avLst/>
          </a:prstGeom>
          <a:ln w="28575"/>
        </p:spPr>
        <p:style>
          <a:lnRef idx="1">
            <a:schemeClr val="accent5"/>
          </a:lnRef>
          <a:fillRef idx="0">
            <a:schemeClr val="accent5"/>
          </a:fillRef>
          <a:effectRef idx="0">
            <a:schemeClr val="accent5"/>
          </a:effectRef>
          <a:fontRef idx="minor">
            <a:schemeClr val="tx1"/>
          </a:fontRef>
        </p:style>
      </p:cxnSp>
      <p:cxnSp>
        <p:nvCxnSpPr>
          <p:cNvPr id="11" name="直接连接符 10"/>
          <p:cNvCxnSpPr/>
          <p:nvPr/>
        </p:nvCxnSpPr>
        <p:spPr>
          <a:xfrm flipH="1">
            <a:off x="2411760" y="5013176"/>
            <a:ext cx="144016" cy="1080120"/>
          </a:xfrm>
          <a:prstGeom prst="line">
            <a:avLst/>
          </a:prstGeom>
          <a:ln w="28575"/>
        </p:spPr>
        <p:style>
          <a:lnRef idx="1">
            <a:schemeClr val="accent5"/>
          </a:lnRef>
          <a:fillRef idx="0">
            <a:schemeClr val="accent5"/>
          </a:fillRef>
          <a:effectRef idx="0">
            <a:schemeClr val="accent5"/>
          </a:effectRef>
          <a:fontRef idx="minor">
            <a:schemeClr val="tx1"/>
          </a:fontRef>
        </p:style>
      </p:cxnSp>
      <p:sp>
        <p:nvSpPr>
          <p:cNvPr id="12" name="左大括号 11"/>
          <p:cNvSpPr/>
          <p:nvPr/>
        </p:nvSpPr>
        <p:spPr>
          <a:xfrm>
            <a:off x="5148064" y="620688"/>
            <a:ext cx="216024" cy="56677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箭头: 下 12"/>
          <p:cNvSpPr/>
          <p:nvPr/>
        </p:nvSpPr>
        <p:spPr>
          <a:xfrm rot="2089455">
            <a:off x="5772936" y="1413179"/>
            <a:ext cx="229376" cy="495057"/>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椭圆 13"/>
          <p:cNvSpPr/>
          <p:nvPr/>
        </p:nvSpPr>
        <p:spPr>
          <a:xfrm>
            <a:off x="2627784" y="5157192"/>
            <a:ext cx="414291" cy="389679"/>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连接符 15"/>
          <p:cNvCxnSpPr/>
          <p:nvPr/>
        </p:nvCxnSpPr>
        <p:spPr>
          <a:xfrm>
            <a:off x="6641756" y="3032352"/>
            <a:ext cx="0" cy="248822"/>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6084168" y="3281174"/>
            <a:ext cx="557587" cy="212214"/>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5364088" y="3485768"/>
            <a:ext cx="720080"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352658" y="3485768"/>
            <a:ext cx="0" cy="77342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352658" y="4259188"/>
            <a:ext cx="549474" cy="216024"/>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902132" y="4475212"/>
            <a:ext cx="326052"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273522" y="4482486"/>
            <a:ext cx="0" cy="674706"/>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5652121" y="5157192"/>
            <a:ext cx="621401" cy="224902"/>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5364088" y="5369406"/>
            <a:ext cx="288032" cy="1"/>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5374247" y="5369406"/>
            <a:ext cx="0" cy="76961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467544" y="744488"/>
            <a:ext cx="5791200" cy="1371600"/>
          </a:xfrm>
          <a:prstGeom prst="rect">
            <a:avLst/>
          </a:prstGeom>
        </p:spPr>
        <p:txBody>
          <a:bodyPr>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altLang="zh-CN" sz="4000"/>
              <a:t>Outline</a:t>
            </a:r>
            <a:endParaRPr lang="zh-CN" altLang="en-US" sz="4000" dirty="0"/>
          </a:p>
        </p:txBody>
      </p:sp>
      <p:sp>
        <p:nvSpPr>
          <p:cNvPr id="4" name="内容占位符 2"/>
          <p:cNvSpPr txBox="1"/>
          <p:nvPr/>
        </p:nvSpPr>
        <p:spPr>
          <a:xfrm>
            <a:off x="539552" y="2492896"/>
            <a:ext cx="7620000" cy="2756520"/>
          </a:xfrm>
          <a:prstGeom prst="rect">
            <a:avLst/>
          </a:prstGeom>
        </p:spPr>
        <p:txBody>
          <a:bodyPr/>
          <a:lstStyle>
            <a:lvl1pPr marL="0" indent="0" algn="l" defTabSz="914400" rtl="0" eaLnBrk="1" latinLnBrk="0" hangingPunct="1">
              <a:spcBef>
                <a:spcPct val="20000"/>
              </a:spcBef>
              <a:spcAft>
                <a:spcPts val="600"/>
              </a:spcAft>
              <a:buFont typeface="Arial" panose="020B0604020202020204"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anose="020B0604020202020204"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zh-CN" altLang="en-US" sz="3600" dirty="0">
                <a:solidFill>
                  <a:schemeClr val="bg1">
                    <a:lumMod val="75000"/>
                  </a:schemeClr>
                </a:solidFill>
              </a:rPr>
              <a:t>分段线性判别函数</a:t>
            </a:r>
            <a:r>
              <a:rPr lang="en-US" altLang="zh-CN" sz="3600" dirty="0">
                <a:solidFill>
                  <a:schemeClr val="bg1">
                    <a:lumMod val="75000"/>
                  </a:schemeClr>
                </a:solidFill>
              </a:rPr>
              <a:t>(</a:t>
            </a:r>
            <a:r>
              <a:rPr lang="zh-CN" altLang="en-US" sz="3600" dirty="0">
                <a:solidFill>
                  <a:schemeClr val="bg1">
                    <a:lumMod val="75000"/>
                  </a:schemeClr>
                </a:solidFill>
              </a:rPr>
              <a:t>自学</a:t>
            </a:r>
            <a:r>
              <a:rPr lang="en-US" altLang="zh-CN" sz="3600" dirty="0">
                <a:solidFill>
                  <a:schemeClr val="bg1">
                    <a:lumMod val="75000"/>
                  </a:schemeClr>
                </a:solidFill>
              </a:rPr>
              <a:t>)</a:t>
            </a:r>
            <a:endParaRPr lang="en-US" altLang="zh-CN" sz="3600" dirty="0">
              <a:solidFill>
                <a:schemeClr val="bg1">
                  <a:lumMod val="75000"/>
                </a:schemeClr>
              </a:solidFill>
            </a:endParaRPr>
          </a:p>
          <a:p>
            <a:pPr marL="342900" indent="-342900">
              <a:buFont typeface="Arial" panose="020B0604020202020204" pitchFamily="34" charset="0"/>
              <a:buChar char="•"/>
            </a:pPr>
            <a:r>
              <a:rPr lang="zh-CN" altLang="en-US" sz="3600" dirty="0"/>
              <a:t>支持向量机</a:t>
            </a:r>
            <a:r>
              <a:rPr lang="en-US" altLang="zh-CN" sz="3600" dirty="0"/>
              <a:t>-SVM</a:t>
            </a:r>
            <a:endParaRPr lang="en-US" altLang="zh-CN" sz="3600" dirty="0"/>
          </a:p>
          <a:p>
            <a:pPr marL="342900" indent="-342900">
              <a:buFont typeface="Arial" panose="020B0604020202020204" pitchFamily="34" charset="0"/>
              <a:buChar char="•"/>
            </a:pPr>
            <a:r>
              <a:rPr lang="zh-CN" altLang="en-US" sz="3600" dirty="0">
                <a:solidFill>
                  <a:schemeClr val="bg1">
                    <a:lumMod val="75000"/>
                  </a:schemeClr>
                </a:solidFill>
                <a:sym typeface="+mn-ea"/>
              </a:rPr>
              <a:t>感知器和人工神经网络</a:t>
            </a:r>
            <a:endParaRPr lang="en-US" altLang="zh-CN" sz="3600" dirty="0">
              <a:solidFill>
                <a:schemeClr val="bg1">
                  <a:lumMod val="75000"/>
                </a:schemeClr>
              </a:solidFill>
            </a:endParaRPr>
          </a:p>
          <a:p>
            <a:pPr marL="342900" indent="-342900">
              <a:buFont typeface="Arial" panose="020B0604020202020204" pitchFamily="34" charset="0"/>
              <a:buChar char="•"/>
            </a:pPr>
            <a:endParaRPr lang="en-US" altLang="zh-CN" sz="3600" dirty="0"/>
          </a:p>
          <a:p>
            <a:pPr marL="342900" indent="-342900">
              <a:buFont typeface="Arial" panose="020B0604020202020204" pitchFamily="34" charset="0"/>
              <a:buChar char="•"/>
            </a:pPr>
            <a:endParaRPr lang="en-US" altLang="zh-CN" sz="3600" dirty="0">
              <a:solidFill>
                <a:schemeClr val="bg1">
                  <a:lumMod val="75000"/>
                </a:schemeClr>
              </a:solidFill>
            </a:endParaRPr>
          </a:p>
          <a:p>
            <a:pPr marL="342900" indent="-342900">
              <a:buFont typeface="Arial" panose="020B0604020202020204" pitchFamily="34" charset="0"/>
              <a:buChar char="•"/>
            </a:pP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支持向量机</a:t>
            </a:r>
            <a:endParaRPr lang="zh-CN" altLang="en-US" dirty="0"/>
          </a:p>
        </p:txBody>
      </p:sp>
      <p:sp>
        <p:nvSpPr>
          <p:cNvPr id="3" name="内容占位符 2"/>
          <p:cNvSpPr>
            <a:spLocks noGrp="1"/>
          </p:cNvSpPr>
          <p:nvPr>
            <p:ph idx="1"/>
          </p:nvPr>
        </p:nvSpPr>
        <p:spPr/>
        <p:txBody>
          <a:bodyPr>
            <a:normAutofit/>
          </a:bodyPr>
          <a:lstStyle/>
          <a:p>
            <a:r>
              <a:rPr lang="zh-CN" altLang="en-US" sz="2800" dirty="0"/>
              <a:t>支持向量机</a:t>
            </a:r>
            <a:r>
              <a:rPr lang="en-US" altLang="zh-CN" sz="2800" dirty="0"/>
              <a:t>(</a:t>
            </a:r>
            <a:r>
              <a:rPr lang="en-US" altLang="zh-CN" sz="2800" dirty="0">
                <a:solidFill>
                  <a:srgbClr val="FF0000"/>
                </a:solidFill>
              </a:rPr>
              <a:t>support vector machine, SVM</a:t>
            </a:r>
            <a:r>
              <a:rPr lang="en-US" altLang="zh-CN" sz="2800" dirty="0"/>
              <a:t>)</a:t>
            </a:r>
            <a:r>
              <a:rPr lang="zh-CN" altLang="en-US" sz="2800" dirty="0"/>
              <a:t>是在统计学习理论的基础上发展起来的新一代学习算法，相比于容易过度拟合训练样本的传统人工神经网络，</a:t>
            </a:r>
            <a:r>
              <a:rPr lang="en-US" altLang="zh-CN" sz="2800" dirty="0">
                <a:solidFill>
                  <a:schemeClr val="tx1"/>
                </a:solidFill>
              </a:rPr>
              <a:t>SVM</a:t>
            </a:r>
            <a:r>
              <a:rPr lang="zh-CN" altLang="en-US" sz="2800" dirty="0">
                <a:solidFill>
                  <a:schemeClr val="tx1"/>
                </a:solidFill>
              </a:rPr>
              <a:t>具有更好的推广能力</a:t>
            </a:r>
            <a:r>
              <a:rPr lang="zh-CN" altLang="en-US" sz="2800" dirty="0"/>
              <a:t>。</a:t>
            </a:r>
            <a:endParaRPr lang="en-US" altLang="zh-CN" sz="2800" dirty="0"/>
          </a:p>
          <a:p>
            <a:endParaRPr lang="zh-CN" altLang="en-US" sz="2800" dirty="0"/>
          </a:p>
        </p:txBody>
      </p:sp>
      <p:sp>
        <p:nvSpPr>
          <p:cNvPr id="4" name="文本框 3"/>
          <p:cNvSpPr txBox="1"/>
          <p:nvPr/>
        </p:nvSpPr>
        <p:spPr>
          <a:xfrm>
            <a:off x="611560" y="3933056"/>
            <a:ext cx="4583306" cy="1200329"/>
          </a:xfrm>
          <a:prstGeom prst="rect">
            <a:avLst/>
          </a:prstGeom>
          <a:noFill/>
        </p:spPr>
        <p:txBody>
          <a:bodyPr wrap="none" rtlCol="0">
            <a:spAutoFit/>
          </a:bodyPr>
          <a:lstStyle/>
          <a:p>
            <a:pPr marL="342900" indent="-342900">
              <a:buFont typeface="Arial" panose="020B0604020202020204" pitchFamily="34" charset="0"/>
              <a:buChar char="•"/>
            </a:pPr>
            <a:r>
              <a:rPr lang="zh-CN" altLang="en-US" sz="2400" dirty="0"/>
              <a:t>线性可分情况下的</a:t>
            </a:r>
            <a:r>
              <a:rPr lang="en-US" altLang="zh-CN" sz="2400" dirty="0"/>
              <a:t>SVM</a:t>
            </a:r>
            <a:endParaRPr lang="en-US" altLang="zh-CN" sz="2400" dirty="0"/>
          </a:p>
          <a:p>
            <a:pPr marL="342900" indent="-342900">
              <a:buFont typeface="Arial" panose="020B0604020202020204" pitchFamily="34" charset="0"/>
              <a:buChar char="•"/>
            </a:pPr>
            <a:r>
              <a:rPr lang="zh-CN" altLang="en-US" sz="2400" dirty="0"/>
              <a:t>非线性可分情况下的</a:t>
            </a:r>
            <a:r>
              <a:rPr lang="en-US" altLang="zh-CN" sz="2400" dirty="0"/>
              <a:t>C-SVM</a:t>
            </a:r>
            <a:endParaRPr lang="en-US" altLang="zh-CN" sz="2400" dirty="0"/>
          </a:p>
          <a:p>
            <a:pPr marL="342900" indent="-342900">
              <a:buFont typeface="Arial" panose="020B0604020202020204" pitchFamily="34" charset="0"/>
              <a:buChar char="•"/>
            </a:pPr>
            <a:r>
              <a:rPr lang="zh-CN" altLang="en-US" sz="2400" dirty="0"/>
              <a:t>需要核函数映射情况下的</a:t>
            </a:r>
            <a:r>
              <a:rPr lang="en-US" altLang="zh-CN" sz="2400" dirty="0"/>
              <a:t>SVM</a:t>
            </a:r>
            <a:endParaRPr lang="zh-CN" altLang="en-US" sz="2400" dirty="0"/>
          </a:p>
        </p:txBody>
      </p:sp>
    </p:spTree>
  </p:cSld>
  <p:clrMapOvr>
    <a:masterClrMapping/>
  </p:clrMapOvr>
</p:sld>
</file>

<file path=ppt/tags/tag1.xml><?xml version="1.0" encoding="utf-8"?>
<p:tagLst xmlns:p="http://schemas.openxmlformats.org/presentationml/2006/main">
  <p:tag name="commondata" val="eyJoZGlkIjoiOTY2NzkxOGJjNGFkNzFiZWJmMTE5NTMyNGI3ZDNjZGQifQ=="/>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基本">
  <a:themeElements>
    <a:clrScheme name="基本">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基本">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Essential</Template>
  <TotalTime>0</TotalTime>
  <Words>2523</Words>
  <Application>WPS 演示</Application>
  <PresentationFormat>全屏显示(4:3)</PresentationFormat>
  <Paragraphs>306</Paragraphs>
  <Slides>31</Slides>
  <Notes>3</Notes>
  <HiddenSlides>0</HiddenSlides>
  <MMClips>1</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44</vt:i4>
      </vt:variant>
      <vt:variant>
        <vt:lpstr>幻灯片标题</vt:lpstr>
      </vt:variant>
      <vt:variant>
        <vt:i4>31</vt:i4>
      </vt:variant>
    </vt:vector>
  </HeadingPairs>
  <TitlesOfParts>
    <vt:vector size="88" baseType="lpstr">
      <vt:lpstr>Arial</vt:lpstr>
      <vt:lpstr>宋体</vt:lpstr>
      <vt:lpstr>Wingdings</vt:lpstr>
      <vt:lpstr>微软雅黑</vt:lpstr>
      <vt:lpstr>Arial Black</vt:lpstr>
      <vt:lpstr>黑体</vt:lpstr>
      <vt:lpstr>Arial Unicode MS</vt:lpstr>
      <vt:lpstr>Calibri</vt:lpstr>
      <vt:lpstr>Verdana</vt:lpstr>
      <vt:lpstr>幼圆</vt:lpstr>
      <vt:lpstr>Cambria Math</vt:lpstr>
      <vt:lpstr>Times New Roman</vt:lpstr>
      <vt:lpstr>基本</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Equation.Ribbit</vt:lpstr>
      <vt:lpstr>Equation.Ribbit</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Paint.Picture</vt:lpstr>
      <vt:lpstr>Equation.DSMT4</vt:lpstr>
      <vt:lpstr>Equation.DSMT4</vt:lpstr>
      <vt:lpstr>Equation.DSMT4</vt:lpstr>
      <vt:lpstr>Equation.DSMT4</vt:lpstr>
      <vt:lpstr>Equation.DSMT4</vt:lpstr>
      <vt:lpstr>Equation.DSMT4</vt:lpstr>
      <vt:lpstr>Equation.DSMT4</vt:lpstr>
      <vt:lpstr>Equation.DSMT4</vt:lpstr>
      <vt:lpstr>Equation.DSMT4</vt:lpstr>
      <vt:lpstr>PowerPoint 演示文稿</vt:lpstr>
      <vt:lpstr>引言</vt:lpstr>
      <vt:lpstr>PowerPoint 演示文稿</vt:lpstr>
      <vt:lpstr>PowerPoint 演示文稿</vt:lpstr>
      <vt:lpstr>PowerPoint 演示文稿</vt:lpstr>
      <vt:lpstr>PowerPoint 演示文稿</vt:lpstr>
      <vt:lpstr>PowerPoint 演示文稿</vt:lpstr>
      <vt:lpstr>PowerPoint 演示文稿</vt:lpstr>
      <vt:lpstr>支持向量机</vt:lpstr>
      <vt:lpstr>基本概念</vt:lpstr>
      <vt:lpstr>线性可分情况下的SVM</vt:lpstr>
      <vt:lpstr>非线性可分情况下的C-SVM</vt:lpstr>
      <vt:lpstr>PowerPoint 演示文稿</vt:lpstr>
      <vt:lpstr>需要核函数映射的SVM</vt:lpstr>
      <vt:lpstr>PowerPoint 演示文稿</vt:lpstr>
      <vt:lpstr>需要核函数映射的SVM</vt:lpstr>
      <vt:lpstr>非线性映射</vt:lpstr>
      <vt:lpstr>PowerPoint 演示文稿</vt:lpstr>
      <vt:lpstr>PowerPoint 演示文稿</vt:lpstr>
      <vt:lpstr>PowerPoint 演示文稿</vt:lpstr>
      <vt:lpstr>PowerPoint 演示文稿</vt:lpstr>
      <vt:lpstr>PowerPoint 演示文稿</vt:lpstr>
      <vt:lpstr>成熟的SVM软件包</vt:lpstr>
      <vt:lpstr>应用举例—基于SVM的人脸检测</vt:lpstr>
      <vt:lpstr>LibSVM注意事项</vt:lpstr>
      <vt:lpstr>数据归一化</vt:lpstr>
      <vt:lpstr>超参数选取 / 如何调参？</vt:lpstr>
      <vt:lpstr>PowerPoint 演示文稿</vt:lpstr>
      <vt:lpstr>交叉验证（CV）</vt:lpstr>
      <vt:lpstr>网格法</vt:lpstr>
      <vt:lpstr>SVM小结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周雪</cp:lastModifiedBy>
  <cp:revision>741</cp:revision>
  <dcterms:created xsi:type="dcterms:W3CDTF">2014-08-29T08:50:00Z</dcterms:created>
  <dcterms:modified xsi:type="dcterms:W3CDTF">2024-10-17T08:30:47Z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9F2DCCD5FED34F91A87B627DC0B49DC4_12</vt:lpwstr>
  </property>
  <property fmtid="{D5CDD505-2E9C-101B-9397-08002B2CF9AE}" pid="3" name="KSOProductBuildVer">
    <vt:lpwstr>2052-12.1.0.18608</vt:lpwstr>
  </property>
</Properties>
</file>